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3"/>
  </p:notesMasterIdLst>
  <p:sldIdLst>
    <p:sldId id="256" r:id="rId2"/>
    <p:sldId id="311" r:id="rId3"/>
    <p:sldId id="428" r:id="rId4"/>
    <p:sldId id="472" r:id="rId5"/>
    <p:sldId id="435" r:id="rId6"/>
    <p:sldId id="443" r:id="rId7"/>
    <p:sldId id="446" r:id="rId8"/>
    <p:sldId id="463" r:id="rId9"/>
    <p:sldId id="317" r:id="rId10"/>
    <p:sldId id="447" r:id="rId11"/>
    <p:sldId id="433" r:id="rId12"/>
    <p:sldId id="434" r:id="rId13"/>
    <p:sldId id="457" r:id="rId14"/>
    <p:sldId id="448" r:id="rId15"/>
    <p:sldId id="458" r:id="rId16"/>
    <p:sldId id="455" r:id="rId17"/>
    <p:sldId id="356" r:id="rId18"/>
    <p:sldId id="459" r:id="rId19"/>
    <p:sldId id="464" r:id="rId20"/>
    <p:sldId id="322" r:id="rId21"/>
    <p:sldId id="471" r:id="rId22"/>
    <p:sldId id="436" r:id="rId23"/>
    <p:sldId id="470" r:id="rId24"/>
    <p:sldId id="465" r:id="rId25"/>
    <p:sldId id="408" r:id="rId26"/>
    <p:sldId id="466" r:id="rId27"/>
    <p:sldId id="468" r:id="rId28"/>
    <p:sldId id="467" r:id="rId29"/>
    <p:sldId id="450" r:id="rId30"/>
    <p:sldId id="469" r:id="rId31"/>
    <p:sldId id="367" r:id="rId32"/>
  </p:sldIdLst>
  <p:sldSz cx="12192000" cy="6858000"/>
  <p:notesSz cx="6797675" cy="99266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CCFFCC"/>
    <a:srgbClr val="621132"/>
    <a:srgbClr val="9D2449"/>
    <a:srgbClr val="B38E5D"/>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0" autoAdjust="0"/>
    <p:restoredTop sz="95885"/>
  </p:normalViewPr>
  <p:slideViewPr>
    <p:cSldViewPr snapToGrid="0" snapToObjects="1">
      <p:cViewPr varScale="1">
        <p:scale>
          <a:sx n="66" d="100"/>
          <a:sy n="66" d="100"/>
        </p:scale>
        <p:origin x="8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40E345E5-69E5-46CA-B395-52A6421A2A3D}" type="datetimeFigureOut">
              <a:rPr lang="en-US" smtClean="0"/>
              <a:t>10/22/2025</a:t>
            </a:fld>
            <a:endParaRPr lang="en-U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1489490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76D74-4A6C-15F1-9236-6C06FA295E8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2579DEA-AFD4-A698-DA74-0529193AF5C2}"/>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9497098-4BE9-C67F-D745-C3C5B1D03291}"/>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B939D3C-74DA-0FC8-0262-139E62DE32B5}"/>
              </a:ext>
            </a:extLst>
          </p:cNvPr>
          <p:cNvSpPr>
            <a:spLocks noGrp="1"/>
          </p:cNvSpPr>
          <p:nvPr>
            <p:ph type="sldNum" sz="quarter" idx="10"/>
          </p:nvPr>
        </p:nvSpPr>
        <p:spPr/>
        <p:txBody>
          <a:bodyPr/>
          <a:lstStyle/>
          <a:p>
            <a:fld id="{CF85A3B2-6601-44E5-AE42-D842DC1A672C}" type="slidenum">
              <a:rPr lang="en-US" smtClean="0"/>
              <a:t>21</a:t>
            </a:fld>
            <a:endParaRPr lang="en-US"/>
          </a:p>
        </p:txBody>
      </p:sp>
    </p:spTree>
    <p:extLst>
      <p:ext uri="{BB962C8B-B14F-4D97-AF65-F5344CB8AC3E}">
        <p14:creationId xmlns:p14="http://schemas.microsoft.com/office/powerpoint/2010/main" val="1761609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26875-AE26-3AA6-AA5F-839CB8D7EB3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A8C3B33-A222-4104-A1C2-E98FFB23252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ACFDF0B-7176-534C-B56A-323AEF990567}"/>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C689A2C-A803-93B4-F36F-BB6CBB50ECC6}"/>
              </a:ext>
            </a:extLst>
          </p:cNvPr>
          <p:cNvSpPr>
            <a:spLocks noGrp="1"/>
          </p:cNvSpPr>
          <p:nvPr>
            <p:ph type="sldNum" sz="quarter" idx="10"/>
          </p:nvPr>
        </p:nvSpPr>
        <p:spPr/>
        <p:txBody>
          <a:bodyPr/>
          <a:lstStyle/>
          <a:p>
            <a:fld id="{CF85A3B2-6601-44E5-AE42-D842DC1A672C}" type="slidenum">
              <a:rPr lang="en-US" smtClean="0"/>
              <a:t>22</a:t>
            </a:fld>
            <a:endParaRPr lang="en-US"/>
          </a:p>
        </p:txBody>
      </p:sp>
    </p:spTree>
    <p:extLst>
      <p:ext uri="{BB962C8B-B14F-4D97-AF65-F5344CB8AC3E}">
        <p14:creationId xmlns:p14="http://schemas.microsoft.com/office/powerpoint/2010/main" val="4007663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706B1-CAB1-00D3-CD12-C59DDFB222D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D78AFC2-FD64-AAEC-8BBF-D0013C817186}"/>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84D42E2E-B18B-9BDD-96F7-95C9A67FBD7F}"/>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4181566-71FE-9586-8CCB-75672E528D84}"/>
              </a:ext>
            </a:extLst>
          </p:cNvPr>
          <p:cNvSpPr>
            <a:spLocks noGrp="1"/>
          </p:cNvSpPr>
          <p:nvPr>
            <p:ph type="sldNum" sz="quarter" idx="10"/>
          </p:nvPr>
        </p:nvSpPr>
        <p:spPr/>
        <p:txBody>
          <a:bodyPr/>
          <a:lstStyle/>
          <a:p>
            <a:fld id="{CF85A3B2-6601-44E5-AE42-D842DC1A672C}" type="slidenum">
              <a:rPr lang="en-US" smtClean="0"/>
              <a:t>23</a:t>
            </a:fld>
            <a:endParaRPr lang="en-US"/>
          </a:p>
        </p:txBody>
      </p:sp>
    </p:spTree>
    <p:extLst>
      <p:ext uri="{BB962C8B-B14F-4D97-AF65-F5344CB8AC3E}">
        <p14:creationId xmlns:p14="http://schemas.microsoft.com/office/powerpoint/2010/main" val="1967296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5D437-6CAB-1E7E-8779-A225BCBA9A3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5B1EAD1-AA95-3A01-A4B6-E28F283B503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D271CF2-CEDE-9B68-832F-F78E9C52B49E}"/>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A646DAC-8B0F-28AF-0B28-A2B459740D6B}"/>
              </a:ext>
            </a:extLst>
          </p:cNvPr>
          <p:cNvSpPr>
            <a:spLocks noGrp="1"/>
          </p:cNvSpPr>
          <p:nvPr>
            <p:ph type="sldNum" sz="quarter" idx="10"/>
          </p:nvPr>
        </p:nvSpPr>
        <p:spPr/>
        <p:txBody>
          <a:bodyPr/>
          <a:lstStyle/>
          <a:p>
            <a:fld id="{CF85A3B2-6601-44E5-AE42-D842DC1A672C}" type="slidenum">
              <a:rPr lang="en-US" smtClean="0"/>
              <a:t>24</a:t>
            </a:fld>
            <a:endParaRPr lang="en-US"/>
          </a:p>
        </p:txBody>
      </p:sp>
    </p:spTree>
    <p:extLst>
      <p:ext uri="{BB962C8B-B14F-4D97-AF65-F5344CB8AC3E}">
        <p14:creationId xmlns:p14="http://schemas.microsoft.com/office/powerpoint/2010/main" val="1643265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25</a:t>
            </a:fld>
            <a:endParaRPr lang="en-US"/>
          </a:p>
        </p:txBody>
      </p:sp>
    </p:spTree>
    <p:extLst>
      <p:ext uri="{BB962C8B-B14F-4D97-AF65-F5344CB8AC3E}">
        <p14:creationId xmlns:p14="http://schemas.microsoft.com/office/powerpoint/2010/main" val="136083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37A63-E301-CF8A-6B47-7877395CBD6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5ED1B2E-DEF4-25CC-B89A-2185FF00954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F24789DC-FA6E-A52C-F6B1-9EBEECC029E1}"/>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BDC92CAD-EBEE-0E5E-416C-E5C6FCD08EA3}"/>
              </a:ext>
            </a:extLst>
          </p:cNvPr>
          <p:cNvSpPr>
            <a:spLocks noGrp="1"/>
          </p:cNvSpPr>
          <p:nvPr>
            <p:ph type="sldNum" sz="quarter" idx="10"/>
          </p:nvPr>
        </p:nvSpPr>
        <p:spPr/>
        <p:txBody>
          <a:bodyPr/>
          <a:lstStyle/>
          <a:p>
            <a:fld id="{CF85A3B2-6601-44E5-AE42-D842DC1A672C}" type="slidenum">
              <a:rPr lang="en-US" smtClean="0"/>
              <a:t>26</a:t>
            </a:fld>
            <a:endParaRPr lang="en-US"/>
          </a:p>
        </p:txBody>
      </p:sp>
    </p:spTree>
    <p:extLst>
      <p:ext uri="{BB962C8B-B14F-4D97-AF65-F5344CB8AC3E}">
        <p14:creationId xmlns:p14="http://schemas.microsoft.com/office/powerpoint/2010/main" val="2363656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3B199-57A4-BC18-F3CE-E4650B5C706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134128D-C12A-4CCF-B8D4-E475DF90BDEB}"/>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1F4F5624-A66D-3193-2D3B-5179FAF10EE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1F89695-1D7D-63B6-7A80-084CD7CFE0F9}"/>
              </a:ext>
            </a:extLst>
          </p:cNvPr>
          <p:cNvSpPr>
            <a:spLocks noGrp="1"/>
          </p:cNvSpPr>
          <p:nvPr>
            <p:ph type="sldNum" sz="quarter" idx="10"/>
          </p:nvPr>
        </p:nvSpPr>
        <p:spPr/>
        <p:txBody>
          <a:bodyPr/>
          <a:lstStyle/>
          <a:p>
            <a:fld id="{CF85A3B2-6601-44E5-AE42-D842DC1A672C}" type="slidenum">
              <a:rPr lang="en-US" smtClean="0"/>
              <a:t>27</a:t>
            </a:fld>
            <a:endParaRPr lang="en-US"/>
          </a:p>
        </p:txBody>
      </p:sp>
    </p:spTree>
    <p:extLst>
      <p:ext uri="{BB962C8B-B14F-4D97-AF65-F5344CB8AC3E}">
        <p14:creationId xmlns:p14="http://schemas.microsoft.com/office/powerpoint/2010/main" val="268150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5EFB1-3E14-C8ED-CC40-336EFB08F9C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F123DEC-92EA-5381-E915-A7189BDDB0E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CB837C37-1CA4-BA9F-37FE-B8E8BC60158E}"/>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1CCAA1BE-B4E3-34A7-DF56-D505CC727B39}"/>
              </a:ext>
            </a:extLst>
          </p:cNvPr>
          <p:cNvSpPr>
            <a:spLocks noGrp="1"/>
          </p:cNvSpPr>
          <p:nvPr>
            <p:ph type="sldNum" sz="quarter" idx="10"/>
          </p:nvPr>
        </p:nvSpPr>
        <p:spPr/>
        <p:txBody>
          <a:bodyPr/>
          <a:lstStyle/>
          <a:p>
            <a:fld id="{CF85A3B2-6601-44E5-AE42-D842DC1A672C}" type="slidenum">
              <a:rPr lang="en-US" smtClean="0"/>
              <a:t>28</a:t>
            </a:fld>
            <a:endParaRPr lang="en-US"/>
          </a:p>
        </p:txBody>
      </p:sp>
    </p:spTree>
    <p:extLst>
      <p:ext uri="{BB962C8B-B14F-4D97-AF65-F5344CB8AC3E}">
        <p14:creationId xmlns:p14="http://schemas.microsoft.com/office/powerpoint/2010/main" val="3394717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95409-24AC-34A7-69BC-E916018D38D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19FD615-B9D3-E97D-399D-F7FDD22B1877}"/>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D33E40E-41B9-4B47-BE5C-989F0C9110F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E4F28FA-2E53-6F17-6C11-E18E5C3B32A9}"/>
              </a:ext>
            </a:extLst>
          </p:cNvPr>
          <p:cNvSpPr>
            <a:spLocks noGrp="1"/>
          </p:cNvSpPr>
          <p:nvPr>
            <p:ph type="sldNum" sz="quarter" idx="10"/>
          </p:nvPr>
        </p:nvSpPr>
        <p:spPr/>
        <p:txBody>
          <a:bodyPr/>
          <a:lstStyle/>
          <a:p>
            <a:fld id="{CF85A3B2-6601-44E5-AE42-D842DC1A672C}" type="slidenum">
              <a:rPr lang="en-US" smtClean="0"/>
              <a:t>29</a:t>
            </a:fld>
            <a:endParaRPr lang="en-US"/>
          </a:p>
        </p:txBody>
      </p:sp>
    </p:spTree>
    <p:extLst>
      <p:ext uri="{BB962C8B-B14F-4D97-AF65-F5344CB8AC3E}">
        <p14:creationId xmlns:p14="http://schemas.microsoft.com/office/powerpoint/2010/main" val="2094382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E4D9D-EC99-C388-8696-B7EF89B00F8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AD8DD79-1148-2CF4-91D2-0870DD718AA7}"/>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FFD1AF2-3874-1FC9-1E69-173A2CBD1D8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51B41312-5B51-7A0B-8770-486DE19F671E}"/>
              </a:ext>
            </a:extLst>
          </p:cNvPr>
          <p:cNvSpPr>
            <a:spLocks noGrp="1"/>
          </p:cNvSpPr>
          <p:nvPr>
            <p:ph type="sldNum" sz="quarter" idx="10"/>
          </p:nvPr>
        </p:nvSpPr>
        <p:spPr/>
        <p:txBody>
          <a:bodyPr/>
          <a:lstStyle/>
          <a:p>
            <a:fld id="{CF85A3B2-6601-44E5-AE42-D842DC1A672C}" type="slidenum">
              <a:rPr lang="en-US" smtClean="0"/>
              <a:t>30</a:t>
            </a:fld>
            <a:endParaRPr lang="en-US"/>
          </a:p>
        </p:txBody>
      </p:sp>
    </p:spTree>
    <p:extLst>
      <p:ext uri="{BB962C8B-B14F-4D97-AF65-F5344CB8AC3E}">
        <p14:creationId xmlns:p14="http://schemas.microsoft.com/office/powerpoint/2010/main" val="3031267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77FD4-9F63-10CF-1B36-D56A102B7CA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264F971-D5E1-AD88-F2F8-F22A2DFF60D8}"/>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98F3824D-C6C6-94E9-9D6F-9A10DBA74E6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99EE274-856C-C6A0-AC61-1B1A0EE62CBC}"/>
              </a:ext>
            </a:extLst>
          </p:cNvPr>
          <p:cNvSpPr>
            <a:spLocks noGrp="1"/>
          </p:cNvSpPr>
          <p:nvPr>
            <p:ph type="sldNum" sz="quarter" idx="10"/>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3526407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15D59-34D2-E9E2-A734-F84E3C4AF56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E3C9506-A258-A239-E06E-239A552D2D6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C0A5026-8673-F18F-627F-335BDADA000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523C198F-8B0D-B18F-32B4-836132547D5A}"/>
              </a:ext>
            </a:extLst>
          </p:cNvPr>
          <p:cNvSpPr>
            <a:spLocks noGrp="1"/>
          </p:cNvSpPr>
          <p:nvPr>
            <p:ph type="sldNum" sz="quarter" idx="10"/>
          </p:nvPr>
        </p:nvSpPr>
        <p:spPr/>
        <p:txBody>
          <a:bodyPr/>
          <a:lstStyle/>
          <a:p>
            <a:fld id="{CF85A3B2-6601-44E5-AE42-D842DC1A672C}" type="slidenum">
              <a:rPr lang="en-US" smtClean="0"/>
              <a:t>4</a:t>
            </a:fld>
            <a:endParaRPr lang="en-US"/>
          </a:p>
        </p:txBody>
      </p:sp>
    </p:spTree>
    <p:extLst>
      <p:ext uri="{BB962C8B-B14F-4D97-AF65-F5344CB8AC3E}">
        <p14:creationId xmlns:p14="http://schemas.microsoft.com/office/powerpoint/2010/main" val="294570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7DB73-9ABF-C3AE-2A3F-17B542187E9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7A44780-230A-80F3-8036-1096A2DC9E6F}"/>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3A0A26F-FCF2-B7BD-6CDC-DC93B75F2CEB}"/>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8B3373B-06A2-0735-1364-2864BE041349}"/>
              </a:ext>
            </a:extLst>
          </p:cNvPr>
          <p:cNvSpPr>
            <a:spLocks noGrp="1"/>
          </p:cNvSpPr>
          <p:nvPr>
            <p:ph type="sldNum" sz="quarter" idx="10"/>
          </p:nvPr>
        </p:nvSpPr>
        <p:spPr/>
        <p:txBody>
          <a:bodyPr/>
          <a:lstStyle/>
          <a:p>
            <a:fld id="{CF85A3B2-6601-44E5-AE42-D842DC1A672C}" type="slidenum">
              <a:rPr lang="en-US" smtClean="0"/>
              <a:t>5</a:t>
            </a:fld>
            <a:endParaRPr lang="en-US"/>
          </a:p>
        </p:txBody>
      </p:sp>
    </p:spTree>
    <p:extLst>
      <p:ext uri="{BB962C8B-B14F-4D97-AF65-F5344CB8AC3E}">
        <p14:creationId xmlns:p14="http://schemas.microsoft.com/office/powerpoint/2010/main" val="641380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85734-DAE6-747E-127D-A1949CC4CBF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D227938-3A8F-92AE-0522-BAD38E514E94}"/>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F51F121E-46A4-450C-334D-241D9297D09E}"/>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1268B302-FD34-6355-7B2A-D53E953A3D7C}"/>
              </a:ext>
            </a:extLst>
          </p:cNvPr>
          <p:cNvSpPr>
            <a:spLocks noGrp="1"/>
          </p:cNvSpPr>
          <p:nvPr>
            <p:ph type="sldNum" sz="quarter" idx="10"/>
          </p:nvPr>
        </p:nvSpPr>
        <p:spPr/>
        <p:txBody>
          <a:bodyPr/>
          <a:lstStyle/>
          <a:p>
            <a:fld id="{CF85A3B2-6601-44E5-AE42-D842DC1A672C}" type="slidenum">
              <a:rPr lang="en-US" smtClean="0"/>
              <a:t>6</a:t>
            </a:fld>
            <a:endParaRPr lang="en-US"/>
          </a:p>
        </p:txBody>
      </p:sp>
    </p:spTree>
    <p:extLst>
      <p:ext uri="{BB962C8B-B14F-4D97-AF65-F5344CB8AC3E}">
        <p14:creationId xmlns:p14="http://schemas.microsoft.com/office/powerpoint/2010/main" val="2375289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87638-BCFA-96A4-E4FB-A620A02FBAA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7493C7A-42E3-83F0-1FC0-0067DFD580D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D85C51F3-5088-2E2B-0841-65FEED0EA01D}"/>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51608D04-55E2-C33C-09FE-D1298D798DB9}"/>
              </a:ext>
            </a:extLst>
          </p:cNvPr>
          <p:cNvSpPr>
            <a:spLocks noGrp="1"/>
          </p:cNvSpPr>
          <p:nvPr>
            <p:ph type="sldNum" sz="quarter" idx="10"/>
          </p:nvPr>
        </p:nvSpPr>
        <p:spPr/>
        <p:txBody>
          <a:bodyPr/>
          <a:lstStyle/>
          <a:p>
            <a:fld id="{CF85A3B2-6601-44E5-AE42-D842DC1A672C}" type="slidenum">
              <a:rPr lang="en-US" smtClean="0"/>
              <a:t>7</a:t>
            </a:fld>
            <a:endParaRPr lang="en-US"/>
          </a:p>
        </p:txBody>
      </p:sp>
    </p:spTree>
    <p:extLst>
      <p:ext uri="{BB962C8B-B14F-4D97-AF65-F5344CB8AC3E}">
        <p14:creationId xmlns:p14="http://schemas.microsoft.com/office/powerpoint/2010/main" val="3108189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DC110-7859-4B4D-CD65-3BD24E93F31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06838C6-19CB-A694-871C-3EC7F7846294}"/>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5343219D-9C2F-EC24-FA7E-1FA8DF330BC7}"/>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751A734-6C9F-0AEF-6726-C446F01A08EB}"/>
              </a:ext>
            </a:extLst>
          </p:cNvPr>
          <p:cNvSpPr>
            <a:spLocks noGrp="1"/>
          </p:cNvSpPr>
          <p:nvPr>
            <p:ph type="sldNum" sz="quarter" idx="10"/>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2074642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9</a:t>
            </a:fld>
            <a:endParaRPr lang="en-US"/>
          </a:p>
        </p:txBody>
      </p:sp>
    </p:spTree>
    <p:extLst>
      <p:ext uri="{BB962C8B-B14F-4D97-AF65-F5344CB8AC3E}">
        <p14:creationId xmlns:p14="http://schemas.microsoft.com/office/powerpoint/2010/main" val="2751382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20</a:t>
            </a:fld>
            <a:endParaRPr lang="en-US"/>
          </a:p>
        </p:txBody>
      </p:sp>
    </p:spTree>
    <p:extLst>
      <p:ext uri="{BB962C8B-B14F-4D97-AF65-F5344CB8AC3E}">
        <p14:creationId xmlns:p14="http://schemas.microsoft.com/office/powerpoint/2010/main" val="18427864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59C48C-D953-9A14-3043-FA4929D42DD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DF468AF-227C-98C6-1A05-DEDA204A3E14}"/>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A994B680-C610-1D86-AFCC-1F27A57CCD63}"/>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5" name="Marcador de pie de página 4">
            <a:extLst>
              <a:ext uri="{FF2B5EF4-FFF2-40B4-BE49-F238E27FC236}">
                <a16:creationId xmlns:a16="http://schemas.microsoft.com/office/drawing/2014/main" id="{82BD8B60-3BB5-A4A8-678E-452765E7E77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5311CE2-F2C5-7C25-DE22-0E6C2D1CCDDC}"/>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660574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2EF974-4DC3-F7D3-C3A4-07DE54BD7F6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C68CEC41-D223-8837-2328-C8BC41C0FEDA}"/>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6C32FF6-5806-C4A7-CC99-FC7AF4E635BA}"/>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5" name="Marcador de pie de página 4">
            <a:extLst>
              <a:ext uri="{FF2B5EF4-FFF2-40B4-BE49-F238E27FC236}">
                <a16:creationId xmlns:a16="http://schemas.microsoft.com/office/drawing/2014/main" id="{DEE1A1D4-4F03-CAEF-6396-50F4458E11A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F98FC14-3320-28A4-2842-81932ABD55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09160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1686FC5-B764-D296-11FA-5BA34EA8562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13FBDD8-0E87-0F4D-677D-441ABF82DCF9}"/>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CB5BB50-1F16-C167-B47B-34EC3E063A58}"/>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5" name="Marcador de pie de página 4">
            <a:extLst>
              <a:ext uri="{FF2B5EF4-FFF2-40B4-BE49-F238E27FC236}">
                <a16:creationId xmlns:a16="http://schemas.microsoft.com/office/drawing/2014/main" id="{E08342ED-92F7-BB01-382A-DA63ED081C0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9F587ED-1B8A-C538-D387-32F059D9A2BE}"/>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241481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933852-7D84-26AD-01AB-51BBD657835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EF92AF8-E106-3AE0-038A-7367B143F59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B77C3CD-8944-57A2-B474-D108D577186C}"/>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5" name="Marcador de pie de página 4">
            <a:extLst>
              <a:ext uri="{FF2B5EF4-FFF2-40B4-BE49-F238E27FC236}">
                <a16:creationId xmlns:a16="http://schemas.microsoft.com/office/drawing/2014/main" id="{01AA9E82-4AD6-EA66-EB65-8525FD2DAC7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C9968FE-410F-5215-A6E7-A5085FF2527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9273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B436BD-0572-D76E-1F3C-1D8A188FDDF6}"/>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FB65324-D031-6CBD-79FF-7376649654F0}"/>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59DA8D9-A2E7-4A01-4D25-5D96EF79A155}"/>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5" name="Marcador de pie de página 4">
            <a:extLst>
              <a:ext uri="{FF2B5EF4-FFF2-40B4-BE49-F238E27FC236}">
                <a16:creationId xmlns:a16="http://schemas.microsoft.com/office/drawing/2014/main" id="{F97EE526-CFD5-8615-8BF3-0B597136AD8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7D370DB0-CCAE-53DE-0BD6-5AB4D892438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42667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C5C05-B087-AAAF-550E-79D35B82CF8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D7BA3B5-D0B4-2FAA-DBEA-C466EDBE40A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EDAD42A-0C6C-F3C1-14D6-188CA75B927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ED875F5D-006B-BA6A-0B76-1E9F501A6042}"/>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6" name="Marcador de pie de página 5">
            <a:extLst>
              <a:ext uri="{FF2B5EF4-FFF2-40B4-BE49-F238E27FC236}">
                <a16:creationId xmlns:a16="http://schemas.microsoft.com/office/drawing/2014/main" id="{5392F76D-A6DF-5D8A-4621-3C9F5369D4AD}"/>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6DED167-D0E6-D282-A3E8-C91CBEAB6E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127778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8E71E-9BAC-2978-7988-8B277FB4C451}"/>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AE081D8-DD5E-F2D5-3625-8F255D3E5BD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CEBC7B5-FE84-B123-1096-AC7B92148DAE}"/>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3EB3F50-51E0-CD18-BE22-A43B7F7BD97E}"/>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D49B1A1-FC3E-7E68-4541-665278FF22EA}"/>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A529B9D0-F8A2-7CE6-5B48-39C1E74E10A0}"/>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8" name="Marcador de pie de página 7">
            <a:extLst>
              <a:ext uri="{FF2B5EF4-FFF2-40B4-BE49-F238E27FC236}">
                <a16:creationId xmlns:a16="http://schemas.microsoft.com/office/drawing/2014/main" id="{ECC40FEB-0234-A50B-E43E-BC575E2F8D49}"/>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1A9E7140-9D96-B777-C1CD-A894EEC386E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328771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F783C6-D1E7-DCBE-AA70-369ACD83C77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9925A474-C051-AC2F-F5CB-A614A500B000}"/>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4" name="Marcador de pie de página 3">
            <a:extLst>
              <a:ext uri="{FF2B5EF4-FFF2-40B4-BE49-F238E27FC236}">
                <a16:creationId xmlns:a16="http://schemas.microsoft.com/office/drawing/2014/main" id="{0D059EBF-D614-02FD-5986-4BD198CFC073}"/>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249BF47C-7E39-16E9-0892-1FA0E58D3DB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789541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65DBFE8-9E6F-1789-04F2-48C8B8CF361F}"/>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3" name="Marcador de pie de página 2">
            <a:extLst>
              <a:ext uri="{FF2B5EF4-FFF2-40B4-BE49-F238E27FC236}">
                <a16:creationId xmlns:a16="http://schemas.microsoft.com/office/drawing/2014/main" id="{25E0231B-E934-E7A6-8194-315817790466}"/>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CCD721E3-FE43-5F53-EB50-310E71FBC4C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63323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F3C612-F58E-8BEF-55AA-7DB5B28506B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BB9E66E-FD7D-E521-3019-2E246EF76704}"/>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4CAC94F-C90D-DE3D-FB49-1E976296B579}"/>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A811288-78EA-BE5A-99EF-E056E85217A9}"/>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6" name="Marcador de pie de página 5">
            <a:extLst>
              <a:ext uri="{FF2B5EF4-FFF2-40B4-BE49-F238E27FC236}">
                <a16:creationId xmlns:a16="http://schemas.microsoft.com/office/drawing/2014/main" id="{2D439DCF-6AA4-EFF1-65C5-C18AD485E37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8C33ECD1-FBF8-84FF-3351-FA89AEC1613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510964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81CDBE-3E9A-93BC-28D8-5FA8D1EE16D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545CD04-ED73-F2B8-8382-4E65D3A7873F}"/>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EF9EC5D3-66EB-6A94-4076-49D55436608B}"/>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C2D2D4B-9295-4200-3F38-0128863178FD}"/>
              </a:ext>
            </a:extLst>
          </p:cNvPr>
          <p:cNvSpPr>
            <a:spLocks noGrp="1"/>
          </p:cNvSpPr>
          <p:nvPr>
            <p:ph type="dt" sz="half" idx="10"/>
          </p:nvPr>
        </p:nvSpPr>
        <p:spPr/>
        <p:txBody>
          <a:bodyPr/>
          <a:lstStyle/>
          <a:p>
            <a:fld id="{BBE7FA57-C585-244B-8F83-9BDCE76C2BCF}" type="datetimeFigureOut">
              <a:rPr lang="es-ES_tradnl" smtClean="0"/>
              <a:t>22/10/2025</a:t>
            </a:fld>
            <a:endParaRPr lang="es-ES_tradnl"/>
          </a:p>
        </p:txBody>
      </p:sp>
      <p:sp>
        <p:nvSpPr>
          <p:cNvPr id="6" name="Marcador de pie de página 5">
            <a:extLst>
              <a:ext uri="{FF2B5EF4-FFF2-40B4-BE49-F238E27FC236}">
                <a16:creationId xmlns:a16="http://schemas.microsoft.com/office/drawing/2014/main" id="{1B255D58-DE0B-8491-D260-395312D1CFC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E9A831B-CC96-BB49-4ABC-D36B1E485C5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527503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B42F4A7-DD87-7AE2-8748-7668200EBC86}"/>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E15CFDF-17F9-8B2F-4C81-29ABF47DED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D3D8C9-2614-08C6-FC4F-790FC4371A17}"/>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22/10/2025</a:t>
            </a:fld>
            <a:endParaRPr lang="es-ES_tradnl"/>
          </a:p>
        </p:txBody>
      </p:sp>
      <p:sp>
        <p:nvSpPr>
          <p:cNvPr id="5" name="Marcador de pie de página 4">
            <a:extLst>
              <a:ext uri="{FF2B5EF4-FFF2-40B4-BE49-F238E27FC236}">
                <a16:creationId xmlns:a16="http://schemas.microsoft.com/office/drawing/2014/main" id="{BF3DB261-1210-2BDC-7B96-8742AF4CA02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9DE4BECD-7D1A-2703-3A47-0D13F106674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71723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jpg"/><Relationship Id="rId4" Type="http://schemas.openxmlformats.org/officeDocument/2006/relationships/image" Target="../media/image24.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36.jpg"/><Relationship Id="rId4" Type="http://schemas.openxmlformats.org/officeDocument/2006/relationships/image" Target="../media/image35.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38.jpg"/><Relationship Id="rId4" Type="http://schemas.openxmlformats.org/officeDocument/2006/relationships/image" Target="../media/image37.emf"/></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2.jp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jp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49.jp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image" Target="../media/image22.png"/><Relationship Id="rId7" Type="http://schemas.openxmlformats.org/officeDocument/2006/relationships/image" Target="../media/image55.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7.jp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3.jpg"/><Relationship Id="rId5" Type="http://schemas.openxmlformats.org/officeDocument/2006/relationships/image" Target="../media/image62.jp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7.jpg"/><Relationship Id="rId5" Type="http://schemas.openxmlformats.org/officeDocument/2006/relationships/image" Target="../media/image66.jp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68.emf"/><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69.jp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1.jpg"/><Relationship Id="rId5" Type="http://schemas.openxmlformats.org/officeDocument/2006/relationships/image" Target="../media/image70.jp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16.png"/><Relationship Id="rId7"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6D1D4BCC-2746-A64A-8759-D332562A7905}"/>
              </a:ext>
            </a:extLst>
          </p:cNvPr>
          <p:cNvSpPr txBox="1"/>
          <p:nvPr/>
        </p:nvSpPr>
        <p:spPr>
          <a:xfrm>
            <a:off x="679240" y="2627877"/>
            <a:ext cx="10754109" cy="1055354"/>
          </a:xfrm>
          <a:prstGeom prst="rect">
            <a:avLst/>
          </a:prstGeom>
          <a:noFill/>
        </p:spPr>
        <p:txBody>
          <a:bodyPr wrap="square" rtlCol="0">
            <a:spAutoFit/>
          </a:bodyPr>
          <a:lstStyle/>
          <a:p>
            <a:pPr algn="ctr">
              <a:lnSpc>
                <a:spcPct val="150000"/>
              </a:lnSpc>
            </a:pPr>
            <a:r>
              <a:rPr lang="es-MX" sz="2200" dirty="0">
                <a:latin typeface="Arial Black" panose="020B0604020202020204" pitchFamily="34" charset="0"/>
              </a:rPr>
              <a:t>INFORME DEL TERCER TRIMESTRE DEL 2025</a:t>
            </a:r>
          </a:p>
          <a:p>
            <a:pPr algn="ctr">
              <a:lnSpc>
                <a:spcPct val="150000"/>
              </a:lnSpc>
            </a:pPr>
            <a:r>
              <a:rPr lang="es-MX" sz="2200" dirty="0">
                <a:latin typeface="Arial Black" panose="020B0604020202020204" pitchFamily="34" charset="0"/>
              </a:rPr>
              <a:t>INSTITUTO DEL DEPORTE DEL MUNICIPIO DE BENITO JUÁREZ</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532493" y="5833128"/>
            <a:ext cx="2276521" cy="369332"/>
          </a:xfrm>
          <a:prstGeom prst="rect">
            <a:avLst/>
          </a:prstGeom>
          <a:noFill/>
        </p:spPr>
        <p:txBody>
          <a:bodyPr wrap="none" rtlCol="0">
            <a:spAutoFit/>
          </a:bodyPr>
          <a:lstStyle/>
          <a:p>
            <a:r>
              <a:rPr lang="es-MX" dirty="0"/>
              <a:t>Cancún, Quintana Roo</a:t>
            </a:r>
          </a:p>
        </p:txBody>
      </p:sp>
      <p:sp>
        <p:nvSpPr>
          <p:cNvPr id="9" name="CuadroTexto 8">
            <a:extLst>
              <a:ext uri="{FF2B5EF4-FFF2-40B4-BE49-F238E27FC236}">
                <a16:creationId xmlns:a16="http://schemas.microsoft.com/office/drawing/2014/main" id="{953BA78E-F530-9F31-83A0-18CC63380659}"/>
              </a:ext>
            </a:extLst>
          </p:cNvPr>
          <p:cNvSpPr txBox="1"/>
          <p:nvPr/>
        </p:nvSpPr>
        <p:spPr>
          <a:xfrm>
            <a:off x="758651" y="4191062"/>
            <a:ext cx="10573745" cy="1184940"/>
          </a:xfrm>
          <a:prstGeom prst="rect">
            <a:avLst/>
          </a:prstGeom>
          <a:solidFill>
            <a:srgbClr val="CCFFFF"/>
          </a:solidFill>
        </p:spPr>
        <p:txBody>
          <a:bodyPr wrap="square">
            <a:spAutoFit/>
          </a:bodyPr>
          <a:lstStyle/>
          <a:p>
            <a:pPr algn="just"/>
            <a:r>
              <a:rPr lang="es-MX" sz="2300" dirty="0">
                <a:latin typeface="Ebrima" panose="02000000000000000000" pitchFamily="2" charset="0"/>
                <a:ea typeface="Ebrima" panose="02000000000000000000" pitchFamily="2" charset="0"/>
                <a:cs typeface="Ebrima" panose="02000000000000000000" pitchFamily="2" charset="0"/>
              </a:rPr>
              <a:t>De acuerdo al Plan Municipal de Desarrollo del Municipio de Benito Juárez </a:t>
            </a:r>
            <a:r>
              <a:rPr lang="es-MX" sz="2400" b="1" dirty="0">
                <a:solidFill>
                  <a:schemeClr val="accent1">
                    <a:lumMod val="50000"/>
                  </a:schemeClr>
                </a:solidFill>
              </a:rPr>
              <a:t>EJE 3 E-</a:t>
            </a:r>
            <a:r>
              <a:rPr lang="es-MX" sz="2400" b="1" dirty="0" err="1">
                <a:solidFill>
                  <a:schemeClr val="accent1">
                    <a:lumMod val="50000"/>
                  </a:schemeClr>
                </a:solidFill>
              </a:rPr>
              <a:t>PPA</a:t>
            </a:r>
            <a:r>
              <a:rPr lang="es-MX" sz="2400" b="1" dirty="0">
                <a:solidFill>
                  <a:schemeClr val="accent1">
                    <a:lumMod val="50000"/>
                  </a:schemeClr>
                </a:solidFill>
              </a:rPr>
              <a:t> 3.3 PROGRAMA “DEPORTE SIN LÍMITES”</a:t>
            </a:r>
            <a:r>
              <a:rPr lang="es-MX" sz="2300" dirty="0">
                <a:latin typeface="Ebrima" panose="02000000000000000000" pitchFamily="2" charset="0"/>
                <a:ea typeface="Ebrima" panose="02000000000000000000" pitchFamily="2" charset="0"/>
                <a:cs typeface="Ebrima" panose="02000000000000000000" pitchFamily="2" charset="0"/>
              </a:rPr>
              <a:t> el Instituto informa las actividades realizadas de 01 de julio al 30 de septiembre del 2025.</a:t>
            </a:r>
          </a:p>
        </p:txBody>
      </p:sp>
      <p:pic>
        <p:nvPicPr>
          <p:cNvPr id="3" name="Imagen 2">
            <a:extLst>
              <a:ext uri="{FF2B5EF4-FFF2-40B4-BE49-F238E27FC236}">
                <a16:creationId xmlns:a16="http://schemas.microsoft.com/office/drawing/2014/main" id="{C77ACEF7-500E-1207-E556-41FEBE35EF0F}"/>
              </a:ext>
            </a:extLst>
          </p:cNvPr>
          <p:cNvPicPr>
            <a:picLocks noChangeAspect="1"/>
          </p:cNvPicPr>
          <p:nvPr/>
        </p:nvPicPr>
        <p:blipFill>
          <a:blip r:embed="rId2"/>
          <a:stretch>
            <a:fillRect/>
          </a:stretch>
        </p:blipFill>
        <p:spPr>
          <a:xfrm>
            <a:off x="431513" y="318531"/>
            <a:ext cx="11036027" cy="162579"/>
          </a:xfrm>
          <a:prstGeom prst="rect">
            <a:avLst/>
          </a:prstGeom>
        </p:spPr>
      </p:pic>
      <p:pic>
        <p:nvPicPr>
          <p:cNvPr id="5" name="Imagen 4">
            <a:extLst>
              <a:ext uri="{FF2B5EF4-FFF2-40B4-BE49-F238E27FC236}">
                <a16:creationId xmlns:a16="http://schemas.microsoft.com/office/drawing/2014/main" id="{0BAFF25C-EFBC-38D1-5389-A4254027B278}"/>
              </a:ext>
            </a:extLst>
          </p:cNvPr>
          <p:cNvPicPr>
            <a:picLocks noChangeAspect="1"/>
          </p:cNvPicPr>
          <p:nvPr/>
        </p:nvPicPr>
        <p:blipFill>
          <a:blip r:embed="rId3"/>
          <a:stretch>
            <a:fillRect/>
          </a:stretch>
        </p:blipFill>
        <p:spPr>
          <a:xfrm>
            <a:off x="1102657" y="754859"/>
            <a:ext cx="9636283" cy="1710440"/>
          </a:xfrm>
          <a:prstGeom prst="rect">
            <a:avLst/>
          </a:prstGeom>
        </p:spPr>
      </p:pic>
    </p:spTree>
    <p:extLst>
      <p:ext uri="{BB962C8B-B14F-4D97-AF65-F5344CB8AC3E}">
        <p14:creationId xmlns:p14="http://schemas.microsoft.com/office/powerpoint/2010/main" val="4181518982"/>
      </p:ext>
    </p:extLst>
  </p:cSld>
  <p:clrMapOvr>
    <a:masterClrMapping/>
  </p:clrMapOvr>
  <mc:AlternateContent xmlns:mc="http://schemas.openxmlformats.org/markup-compatibility/2006" xmlns:p14="http://schemas.microsoft.com/office/powerpoint/2010/main">
    <mc:Choice Requires="p14">
      <p:transition p14:dur="5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212917" y="450045"/>
            <a:ext cx="9006463"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Estadísticas de </a:t>
            </a:r>
            <a:r>
              <a:rPr lang="pt-BR" sz="2400" b="1" dirty="0">
                <a:latin typeface="Ebrima" panose="02000000000000000000" pitchFamily="2" charset="0"/>
                <a:ea typeface="Ebrima" panose="02000000000000000000" pitchFamily="2" charset="0"/>
                <a:cs typeface="Ebrima" panose="02000000000000000000" pitchFamily="2" charset="0"/>
              </a:rPr>
              <a:t>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endParaRPr lang="pt-BR" sz="2400" b="1" dirty="0">
              <a:latin typeface="Ebrima" panose="02000000000000000000" pitchFamily="2" charset="0"/>
              <a:ea typeface="Ebrima" panose="02000000000000000000" pitchFamily="2" charset="0"/>
              <a:cs typeface="Ebrima" panose="02000000000000000000" pitchFamily="2" charset="0"/>
            </a:endParaRPr>
          </a:p>
          <a:p>
            <a:endParaRPr lang="es-MX" sz="2400" dirty="0"/>
          </a:p>
        </p:txBody>
      </p:sp>
      <p:pic>
        <p:nvPicPr>
          <p:cNvPr id="22" name="Imagen 21">
            <a:extLst>
              <a:ext uri="{FF2B5EF4-FFF2-40B4-BE49-F238E27FC236}">
                <a16:creationId xmlns:a16="http://schemas.microsoft.com/office/drawing/2014/main" id="{A41A0881-42FA-3CF7-4CF0-E432798E8FE0}"/>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8794FA63-EE54-0C2C-E68C-DCA6FFCAA00B}"/>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4" name="Imagen 3">
            <a:extLst>
              <a:ext uri="{FF2B5EF4-FFF2-40B4-BE49-F238E27FC236}">
                <a16:creationId xmlns:a16="http://schemas.microsoft.com/office/drawing/2014/main" id="{43AAA75C-C5EB-8023-635E-C93B51D3DE80}"/>
              </a:ext>
            </a:extLst>
          </p:cNvPr>
          <p:cNvPicPr>
            <a:picLocks noChangeAspect="1"/>
          </p:cNvPicPr>
          <p:nvPr/>
        </p:nvPicPr>
        <p:blipFill>
          <a:blip r:embed="rId4"/>
          <a:stretch>
            <a:fillRect/>
          </a:stretch>
        </p:blipFill>
        <p:spPr>
          <a:xfrm>
            <a:off x="2015398" y="1262123"/>
            <a:ext cx="8161204" cy="5283055"/>
          </a:xfrm>
          <a:prstGeom prst="rect">
            <a:avLst/>
          </a:prstGeom>
        </p:spPr>
      </p:pic>
    </p:spTree>
    <p:extLst>
      <p:ext uri="{BB962C8B-B14F-4D97-AF65-F5344CB8AC3E}">
        <p14:creationId xmlns:p14="http://schemas.microsoft.com/office/powerpoint/2010/main" val="432009029"/>
      </p:ext>
    </p:extLst>
  </p:cSld>
  <p:clrMapOvr>
    <a:masterClrMapping/>
  </p:clrMapOvr>
  <p:transition>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A7974-035D-6B0A-7ACE-2ABCA4731E84}"/>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8FDA134E-AB57-52F8-676B-C0BF8F714E8F}"/>
              </a:ext>
            </a:extLst>
          </p:cNvPr>
          <p:cNvSpPr/>
          <p:nvPr/>
        </p:nvSpPr>
        <p:spPr>
          <a:xfrm>
            <a:off x="2212917" y="260357"/>
            <a:ext cx="9699139"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 </a:t>
            </a:r>
          </a:p>
          <a:p>
            <a:r>
              <a:rPr lang="es-MX" sz="2400" b="1" dirty="0">
                <a:latin typeface="Ebrima" panose="02000000000000000000" pitchFamily="2" charset="0"/>
                <a:ea typeface="Century Schoolbook" panose="02040604050505020304" pitchFamily="18" charset="0"/>
                <a:cs typeface="Open Sans" panose="020B0606030504020204" pitchFamily="34" charset="0"/>
              </a:rPr>
              <a:t>Lucha Libre</a:t>
            </a:r>
            <a:endParaRPr lang="es-MX" sz="2400" dirty="0"/>
          </a:p>
        </p:txBody>
      </p:sp>
      <p:pic>
        <p:nvPicPr>
          <p:cNvPr id="22" name="Imagen 21">
            <a:extLst>
              <a:ext uri="{FF2B5EF4-FFF2-40B4-BE49-F238E27FC236}">
                <a16:creationId xmlns:a16="http://schemas.microsoft.com/office/drawing/2014/main" id="{99A28596-5613-4F73-0450-CE90DE4B69B2}"/>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7E1BBB20-428A-B178-B8B1-EA0E27106BA2}"/>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F5B77C39-B549-E47A-E857-35D85E436D8B}"/>
              </a:ext>
            </a:extLst>
          </p:cNvPr>
          <p:cNvSpPr txBox="1"/>
          <p:nvPr/>
        </p:nvSpPr>
        <p:spPr>
          <a:xfrm>
            <a:off x="491362" y="1165537"/>
            <a:ext cx="10984872" cy="1754326"/>
          </a:xfrm>
          <a:prstGeom prst="rect">
            <a:avLst/>
          </a:prstGeom>
          <a:noFill/>
        </p:spPr>
        <p:txBody>
          <a:bodyPr wrap="square">
            <a:spAutoFit/>
          </a:bodyPr>
          <a:lstStyle/>
          <a:p>
            <a:pPr algn="just"/>
            <a:r>
              <a:rPr lang="es-MX" b="1" dirty="0">
                <a:latin typeface="Ebrima" panose="02000000000000000000" pitchFamily="2" charset="0"/>
                <a:ea typeface="Ebrima" panose="02000000000000000000" pitchFamily="2" charset="0"/>
                <a:cs typeface="Ebrima" panose="02000000000000000000" pitchFamily="2" charset="0"/>
              </a:rPr>
              <a:t>Campeonato Municipal de Lucha libre. </a:t>
            </a:r>
            <a:r>
              <a:rPr lang="es-MX" dirty="0">
                <a:latin typeface="Ebrima" panose="02000000000000000000" pitchFamily="2" charset="0"/>
                <a:ea typeface="Ebrima" panose="02000000000000000000" pitchFamily="2" charset="0"/>
                <a:cs typeface="Ebrima" panose="02000000000000000000" pitchFamily="2" charset="0"/>
              </a:rPr>
              <a:t>Actividad deportiva enfocada a incentivar y promover el deporte, se organiza evento de lucha libre, demostración, exhibición, esparcimiento y recreación en coordinación con la Asociación Municipal de Box y Lucha organiza un campeonato de Lucha Libre con la cuarta eliminatoria en el domo deportivo de la SM 103 con mas de 800 asistentes y la quinta eliminatoria realizada en la Delegación Alfredo V Bonfil con la asistencia de más de 1000 personas, dos eventos con asistencia de </a:t>
            </a:r>
            <a:r>
              <a:rPr lang="es-MX" b="1" dirty="0">
                <a:latin typeface="Ebrima" panose="02000000000000000000" pitchFamily="2" charset="0"/>
                <a:ea typeface="Ebrima" panose="02000000000000000000" pitchFamily="2" charset="0"/>
                <a:cs typeface="Ebrima" panose="02000000000000000000" pitchFamily="2" charset="0"/>
              </a:rPr>
              <a:t>más de 1800 personas</a:t>
            </a:r>
            <a:r>
              <a:rPr lang="es-MX" dirty="0">
                <a:latin typeface="Ebrima" panose="02000000000000000000" pitchFamily="2" charset="0"/>
                <a:ea typeface="Ebrima" panose="02000000000000000000" pitchFamily="2" charset="0"/>
                <a:cs typeface="Ebrima" panose="02000000000000000000" pitchFamily="2" charset="0"/>
              </a:rPr>
              <a:t>.</a:t>
            </a:r>
          </a:p>
        </p:txBody>
      </p:sp>
      <p:pic>
        <p:nvPicPr>
          <p:cNvPr id="5" name="Imagen 4">
            <a:extLst>
              <a:ext uri="{FF2B5EF4-FFF2-40B4-BE49-F238E27FC236}">
                <a16:creationId xmlns:a16="http://schemas.microsoft.com/office/drawing/2014/main" id="{02E9CC61-C437-7233-DC45-4CC1F16EBEE7}"/>
              </a:ext>
            </a:extLst>
          </p:cNvPr>
          <p:cNvPicPr>
            <a:picLocks noChangeAspect="1"/>
          </p:cNvPicPr>
          <p:nvPr/>
        </p:nvPicPr>
        <p:blipFill>
          <a:blip r:embed="rId4"/>
          <a:stretch>
            <a:fillRect/>
          </a:stretch>
        </p:blipFill>
        <p:spPr>
          <a:xfrm>
            <a:off x="6308507" y="2936311"/>
            <a:ext cx="4258775" cy="3801289"/>
          </a:xfrm>
          <a:prstGeom prst="rect">
            <a:avLst/>
          </a:prstGeom>
        </p:spPr>
      </p:pic>
      <p:pic>
        <p:nvPicPr>
          <p:cNvPr id="7" name="Imagen 6">
            <a:extLst>
              <a:ext uri="{FF2B5EF4-FFF2-40B4-BE49-F238E27FC236}">
                <a16:creationId xmlns:a16="http://schemas.microsoft.com/office/drawing/2014/main" id="{3C5E56D9-7A3A-7388-C20F-CC896816BDE0}"/>
              </a:ext>
            </a:extLst>
          </p:cNvPr>
          <p:cNvPicPr>
            <a:picLocks noChangeAspect="1"/>
          </p:cNvPicPr>
          <p:nvPr/>
        </p:nvPicPr>
        <p:blipFill>
          <a:blip r:embed="rId5"/>
          <a:stretch>
            <a:fillRect/>
          </a:stretch>
        </p:blipFill>
        <p:spPr>
          <a:xfrm>
            <a:off x="962527" y="2919863"/>
            <a:ext cx="5133474" cy="3850105"/>
          </a:xfrm>
          <a:prstGeom prst="rect">
            <a:avLst/>
          </a:prstGeom>
        </p:spPr>
      </p:pic>
    </p:spTree>
    <p:extLst>
      <p:ext uri="{BB962C8B-B14F-4D97-AF65-F5344CB8AC3E}">
        <p14:creationId xmlns:p14="http://schemas.microsoft.com/office/powerpoint/2010/main" val="1622314546"/>
      </p:ext>
    </p:extLst>
  </p:cSld>
  <p:clrMapOvr>
    <a:masterClrMapping/>
  </p:clrMapOvr>
  <p:transition>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09075-E1E8-E613-67C6-987217078BDC}"/>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FDC718B5-D287-FD00-784C-6306EEC3FEF0}"/>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cs typeface="Open Sans" panose="020B0606030504020204" pitchFamily="34" charset="0"/>
              </a:rPr>
              <a:t>Campeonato municipal de Lucha Libre</a:t>
            </a:r>
            <a:endParaRPr lang="es-MX" sz="2400" dirty="0"/>
          </a:p>
        </p:txBody>
      </p:sp>
      <p:pic>
        <p:nvPicPr>
          <p:cNvPr id="22" name="Imagen 21">
            <a:extLst>
              <a:ext uri="{FF2B5EF4-FFF2-40B4-BE49-F238E27FC236}">
                <a16:creationId xmlns:a16="http://schemas.microsoft.com/office/drawing/2014/main" id="{503FF421-8867-27D8-3F5F-8F89411ED1C6}"/>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66580F26-BF9E-E3B4-13AB-54AB478287F0}"/>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5" name="Imagen 4">
            <a:extLst>
              <a:ext uri="{FF2B5EF4-FFF2-40B4-BE49-F238E27FC236}">
                <a16:creationId xmlns:a16="http://schemas.microsoft.com/office/drawing/2014/main" id="{91E08DB8-5221-AA23-8BEA-704E24015C48}"/>
              </a:ext>
            </a:extLst>
          </p:cNvPr>
          <p:cNvPicPr>
            <a:picLocks noChangeAspect="1"/>
          </p:cNvPicPr>
          <p:nvPr/>
        </p:nvPicPr>
        <p:blipFill>
          <a:blip r:embed="rId4"/>
          <a:stretch>
            <a:fillRect/>
          </a:stretch>
        </p:blipFill>
        <p:spPr>
          <a:xfrm>
            <a:off x="6930189" y="3905248"/>
            <a:ext cx="3433011" cy="2769206"/>
          </a:xfrm>
          <a:prstGeom prst="rect">
            <a:avLst/>
          </a:prstGeom>
        </p:spPr>
      </p:pic>
      <p:pic>
        <p:nvPicPr>
          <p:cNvPr id="10" name="Imagen 9">
            <a:extLst>
              <a:ext uri="{FF2B5EF4-FFF2-40B4-BE49-F238E27FC236}">
                <a16:creationId xmlns:a16="http://schemas.microsoft.com/office/drawing/2014/main" id="{7A5D6F41-9BCC-D236-C4FE-3B3BC86CC253}"/>
              </a:ext>
            </a:extLst>
          </p:cNvPr>
          <p:cNvPicPr>
            <a:picLocks noChangeAspect="1"/>
          </p:cNvPicPr>
          <p:nvPr/>
        </p:nvPicPr>
        <p:blipFill>
          <a:blip r:embed="rId5"/>
          <a:stretch>
            <a:fillRect/>
          </a:stretch>
        </p:blipFill>
        <p:spPr>
          <a:xfrm>
            <a:off x="158653" y="1353424"/>
            <a:ext cx="6431392" cy="5131296"/>
          </a:xfrm>
          <a:prstGeom prst="rect">
            <a:avLst/>
          </a:prstGeom>
        </p:spPr>
      </p:pic>
      <p:pic>
        <p:nvPicPr>
          <p:cNvPr id="14" name="Imagen 13">
            <a:extLst>
              <a:ext uri="{FF2B5EF4-FFF2-40B4-BE49-F238E27FC236}">
                <a16:creationId xmlns:a16="http://schemas.microsoft.com/office/drawing/2014/main" id="{7FDF9FB9-03CD-CC7F-8C46-41C2BB245196}"/>
              </a:ext>
            </a:extLst>
          </p:cNvPr>
          <p:cNvPicPr>
            <a:picLocks noChangeAspect="1"/>
          </p:cNvPicPr>
          <p:nvPr/>
        </p:nvPicPr>
        <p:blipFill>
          <a:blip r:embed="rId6"/>
          <a:stretch>
            <a:fillRect/>
          </a:stretch>
        </p:blipFill>
        <p:spPr>
          <a:xfrm>
            <a:off x="6930189" y="1221560"/>
            <a:ext cx="3433011" cy="2651867"/>
          </a:xfrm>
          <a:prstGeom prst="rect">
            <a:avLst/>
          </a:prstGeom>
        </p:spPr>
      </p:pic>
    </p:spTree>
    <p:extLst>
      <p:ext uri="{BB962C8B-B14F-4D97-AF65-F5344CB8AC3E}">
        <p14:creationId xmlns:p14="http://schemas.microsoft.com/office/powerpoint/2010/main" val="2124300556"/>
      </p:ext>
    </p:extLst>
  </p:cSld>
  <p:clrMapOvr>
    <a:masterClrMapping/>
  </p:clrMapOvr>
  <p:transition>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91DFD-5B3A-4B77-7849-45A5B7C10793}"/>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0575F203-6669-E885-D9E3-F6123A11466B}"/>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cs typeface="Open Sans" panose="020B0606030504020204" pitchFamily="34" charset="0"/>
              </a:rPr>
              <a:t>Campeonato municipal de Lucha Libre</a:t>
            </a:r>
            <a:endParaRPr lang="es-MX" sz="2400" dirty="0"/>
          </a:p>
        </p:txBody>
      </p:sp>
      <p:pic>
        <p:nvPicPr>
          <p:cNvPr id="22" name="Imagen 21">
            <a:extLst>
              <a:ext uri="{FF2B5EF4-FFF2-40B4-BE49-F238E27FC236}">
                <a16:creationId xmlns:a16="http://schemas.microsoft.com/office/drawing/2014/main" id="{4537BBB4-6345-152B-14C7-586495FE1B9A}"/>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13BE9207-4FCA-AEBE-EA72-821F7F5B331A}"/>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5" name="Imagen 4">
            <a:extLst>
              <a:ext uri="{FF2B5EF4-FFF2-40B4-BE49-F238E27FC236}">
                <a16:creationId xmlns:a16="http://schemas.microsoft.com/office/drawing/2014/main" id="{DB371DB8-67C2-94ED-F6D1-05BFA79533C3}"/>
              </a:ext>
            </a:extLst>
          </p:cNvPr>
          <p:cNvPicPr>
            <a:picLocks noChangeAspect="1"/>
          </p:cNvPicPr>
          <p:nvPr/>
        </p:nvPicPr>
        <p:blipFill>
          <a:blip r:embed="rId4"/>
          <a:stretch>
            <a:fillRect/>
          </a:stretch>
        </p:blipFill>
        <p:spPr>
          <a:xfrm>
            <a:off x="158653" y="2399748"/>
            <a:ext cx="3740266" cy="2797894"/>
          </a:xfrm>
          <a:prstGeom prst="rect">
            <a:avLst/>
          </a:prstGeom>
        </p:spPr>
      </p:pic>
      <p:pic>
        <p:nvPicPr>
          <p:cNvPr id="11" name="Imagen 10">
            <a:extLst>
              <a:ext uri="{FF2B5EF4-FFF2-40B4-BE49-F238E27FC236}">
                <a16:creationId xmlns:a16="http://schemas.microsoft.com/office/drawing/2014/main" id="{E03B9B93-582A-27D0-4364-28B4B4D344A8}"/>
              </a:ext>
            </a:extLst>
          </p:cNvPr>
          <p:cNvPicPr>
            <a:picLocks noChangeAspect="1"/>
          </p:cNvPicPr>
          <p:nvPr/>
        </p:nvPicPr>
        <p:blipFill>
          <a:blip r:embed="rId5"/>
          <a:stretch>
            <a:fillRect/>
          </a:stretch>
        </p:blipFill>
        <p:spPr>
          <a:xfrm>
            <a:off x="8377148" y="1957127"/>
            <a:ext cx="3554580" cy="3922295"/>
          </a:xfrm>
          <a:prstGeom prst="rect">
            <a:avLst/>
          </a:prstGeom>
        </p:spPr>
      </p:pic>
      <p:pic>
        <p:nvPicPr>
          <p:cNvPr id="13" name="Imagen 12">
            <a:extLst>
              <a:ext uri="{FF2B5EF4-FFF2-40B4-BE49-F238E27FC236}">
                <a16:creationId xmlns:a16="http://schemas.microsoft.com/office/drawing/2014/main" id="{241C1CE5-8C55-D886-0C0B-1964DAB4FC3C}"/>
              </a:ext>
            </a:extLst>
          </p:cNvPr>
          <p:cNvPicPr>
            <a:picLocks noChangeAspect="1"/>
          </p:cNvPicPr>
          <p:nvPr/>
        </p:nvPicPr>
        <p:blipFill>
          <a:blip r:embed="rId6"/>
          <a:stretch>
            <a:fillRect/>
          </a:stretch>
        </p:blipFill>
        <p:spPr>
          <a:xfrm>
            <a:off x="3409047" y="1860874"/>
            <a:ext cx="5457973" cy="4114800"/>
          </a:xfrm>
          <a:prstGeom prst="rect">
            <a:avLst/>
          </a:prstGeom>
        </p:spPr>
      </p:pic>
    </p:spTree>
    <p:extLst>
      <p:ext uri="{BB962C8B-B14F-4D97-AF65-F5344CB8AC3E}">
        <p14:creationId xmlns:p14="http://schemas.microsoft.com/office/powerpoint/2010/main" val="1154368412"/>
      </p:ext>
    </p:extLst>
  </p:cSld>
  <p:clrMapOvr>
    <a:masterClrMapping/>
  </p:clrMapOvr>
  <p:transition>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9C27D-86DC-9341-D438-DF09757F869A}"/>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6153290E-D69E-93AA-B9BC-4E626799A7C4}"/>
              </a:ext>
            </a:extLst>
          </p:cNvPr>
          <p:cNvSpPr/>
          <p:nvPr/>
        </p:nvSpPr>
        <p:spPr>
          <a:xfrm>
            <a:off x="2212917" y="229535"/>
            <a:ext cx="9699139"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 </a:t>
            </a:r>
          </a:p>
          <a:p>
            <a:r>
              <a:rPr lang="es-MX" sz="2400" b="1" dirty="0">
                <a:latin typeface="Ebrima" panose="02000000000000000000" pitchFamily="2" charset="0"/>
                <a:ea typeface="Century Schoolbook" panose="02040604050505020304" pitchFamily="18" charset="0"/>
                <a:cs typeface="Open Sans" panose="020B0606030504020204" pitchFamily="34" charset="0"/>
              </a:rPr>
              <a:t>Box, Guantes Dorados.</a:t>
            </a:r>
            <a:endParaRPr lang="es-MX" sz="2400" dirty="0"/>
          </a:p>
        </p:txBody>
      </p:sp>
      <p:pic>
        <p:nvPicPr>
          <p:cNvPr id="22" name="Imagen 21">
            <a:extLst>
              <a:ext uri="{FF2B5EF4-FFF2-40B4-BE49-F238E27FC236}">
                <a16:creationId xmlns:a16="http://schemas.microsoft.com/office/drawing/2014/main" id="{26D2B873-2C6F-FA31-F55C-DC80A7E2E949}"/>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E2294363-44DF-7D13-C4F0-DC6498EA8671}"/>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BF6CF512-D538-CDD2-7948-5DD5596DFD83}"/>
              </a:ext>
            </a:extLst>
          </p:cNvPr>
          <p:cNvSpPr txBox="1"/>
          <p:nvPr/>
        </p:nvSpPr>
        <p:spPr>
          <a:xfrm>
            <a:off x="506961" y="1210765"/>
            <a:ext cx="10738292" cy="1708160"/>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Guantes Dorados. </a:t>
            </a:r>
            <a:r>
              <a:rPr lang="es-MX" sz="2100" dirty="0">
                <a:latin typeface="Ebrima" panose="02000000000000000000" pitchFamily="2" charset="0"/>
                <a:ea typeface="Ebrima" panose="02000000000000000000" pitchFamily="2" charset="0"/>
                <a:cs typeface="Ebrima" panose="02000000000000000000" pitchFamily="2" charset="0"/>
              </a:rPr>
              <a:t>En esta XIX edición el evento buscó la participación de los mejores boxeadores de la península teniendo de invitados a participantes de las diferentes categorías estados como Yucatán, Campeche, Veracruz, Ciudad de México entre otros así como la participación de los 11 municipios de Quintana Roo, participaron 445 boxeadoras y boxeadores.</a:t>
            </a:r>
          </a:p>
        </p:txBody>
      </p:sp>
      <p:pic>
        <p:nvPicPr>
          <p:cNvPr id="14" name="Imagen 13">
            <a:extLst>
              <a:ext uri="{FF2B5EF4-FFF2-40B4-BE49-F238E27FC236}">
                <a16:creationId xmlns:a16="http://schemas.microsoft.com/office/drawing/2014/main" id="{4DD73AB5-BA0E-1F02-5EA4-8834A2309B04}"/>
              </a:ext>
            </a:extLst>
          </p:cNvPr>
          <p:cNvPicPr>
            <a:picLocks noChangeAspect="1"/>
          </p:cNvPicPr>
          <p:nvPr/>
        </p:nvPicPr>
        <p:blipFill>
          <a:blip r:embed="rId4"/>
          <a:stretch>
            <a:fillRect/>
          </a:stretch>
        </p:blipFill>
        <p:spPr>
          <a:xfrm>
            <a:off x="350470" y="3120162"/>
            <a:ext cx="3962187" cy="2975838"/>
          </a:xfrm>
          <a:prstGeom prst="rect">
            <a:avLst/>
          </a:prstGeom>
        </p:spPr>
      </p:pic>
      <p:pic>
        <p:nvPicPr>
          <p:cNvPr id="15" name="Imagen 14">
            <a:extLst>
              <a:ext uri="{FF2B5EF4-FFF2-40B4-BE49-F238E27FC236}">
                <a16:creationId xmlns:a16="http://schemas.microsoft.com/office/drawing/2014/main" id="{C443B4ED-092B-4802-07F3-78EE74AADE1A}"/>
              </a:ext>
            </a:extLst>
          </p:cNvPr>
          <p:cNvPicPr>
            <a:picLocks noChangeAspect="1"/>
          </p:cNvPicPr>
          <p:nvPr/>
        </p:nvPicPr>
        <p:blipFill>
          <a:blip r:embed="rId5"/>
          <a:stretch>
            <a:fillRect/>
          </a:stretch>
        </p:blipFill>
        <p:spPr>
          <a:xfrm>
            <a:off x="7770902" y="3120162"/>
            <a:ext cx="3962187" cy="2977211"/>
          </a:xfrm>
          <a:prstGeom prst="rect">
            <a:avLst/>
          </a:prstGeom>
        </p:spPr>
      </p:pic>
      <p:pic>
        <p:nvPicPr>
          <p:cNvPr id="16" name="Imagen 15">
            <a:extLst>
              <a:ext uri="{FF2B5EF4-FFF2-40B4-BE49-F238E27FC236}">
                <a16:creationId xmlns:a16="http://schemas.microsoft.com/office/drawing/2014/main" id="{5970F7C3-5FB8-8C30-7F1A-F903C9615A43}"/>
              </a:ext>
            </a:extLst>
          </p:cNvPr>
          <p:cNvPicPr>
            <a:picLocks noChangeAspect="1"/>
          </p:cNvPicPr>
          <p:nvPr/>
        </p:nvPicPr>
        <p:blipFill>
          <a:blip r:embed="rId6"/>
          <a:stretch>
            <a:fillRect/>
          </a:stretch>
        </p:blipFill>
        <p:spPr>
          <a:xfrm>
            <a:off x="4222468" y="2780316"/>
            <a:ext cx="3548434" cy="3655530"/>
          </a:xfrm>
          <a:prstGeom prst="rect">
            <a:avLst/>
          </a:prstGeom>
        </p:spPr>
      </p:pic>
    </p:spTree>
    <p:extLst>
      <p:ext uri="{BB962C8B-B14F-4D97-AF65-F5344CB8AC3E}">
        <p14:creationId xmlns:p14="http://schemas.microsoft.com/office/powerpoint/2010/main" val="4186834745"/>
      </p:ext>
    </p:extLst>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6DF47-429C-EF00-29BF-6499FD6054ED}"/>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8583C500-105B-51D7-31E4-82A1C328BDC2}"/>
              </a:ext>
            </a:extLst>
          </p:cNvPr>
          <p:cNvSpPr/>
          <p:nvPr/>
        </p:nvSpPr>
        <p:spPr>
          <a:xfrm>
            <a:off x="2325933" y="178393"/>
            <a:ext cx="8194804"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ea typeface="Century Schoolbook" panose="02040604050505020304" pitchFamily="18" charset="0"/>
                <a:cs typeface="Open Sans" panose="020B0606030504020204" pitchFamily="34" charset="0"/>
              </a:rPr>
              <a:t>Rodada ciclista</a:t>
            </a:r>
            <a:endParaRPr lang="es-MX" sz="2400" dirty="0"/>
          </a:p>
        </p:txBody>
      </p:sp>
      <p:pic>
        <p:nvPicPr>
          <p:cNvPr id="22" name="Imagen 21">
            <a:extLst>
              <a:ext uri="{FF2B5EF4-FFF2-40B4-BE49-F238E27FC236}">
                <a16:creationId xmlns:a16="http://schemas.microsoft.com/office/drawing/2014/main" id="{D957C371-AA4D-2BBA-E138-8ECC635DE5B8}"/>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11B17C7E-8635-6B7E-947E-5CA4A66A1117}"/>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B8FF09F2-4987-1C6C-D031-C4F55D34F628}"/>
              </a:ext>
            </a:extLst>
          </p:cNvPr>
          <p:cNvSpPr txBox="1"/>
          <p:nvPr/>
        </p:nvSpPr>
        <p:spPr>
          <a:xfrm>
            <a:off x="1045444" y="1530810"/>
            <a:ext cx="9935110" cy="1200329"/>
          </a:xfrm>
          <a:prstGeom prst="rect">
            <a:avLst/>
          </a:prstGeom>
          <a:noFill/>
        </p:spPr>
        <p:txBody>
          <a:bodyPr wrap="square">
            <a:spAutoFit/>
          </a:bodyPr>
          <a:lstStyle/>
          <a:p>
            <a:pPr algn="just"/>
            <a:r>
              <a:rPr lang="es-MX" b="1" dirty="0">
                <a:latin typeface="Arial" panose="020B0604020202020204" pitchFamily="34" charset="0"/>
                <a:cs typeface="Arial" panose="020B0604020202020204" pitchFamily="34" charset="0"/>
              </a:rPr>
              <a:t>Rodada ciclista</a:t>
            </a:r>
            <a:r>
              <a:rPr lang="es-MX" dirty="0">
                <a:latin typeface="Arial" panose="020B0604020202020204" pitchFamily="34" charset="0"/>
                <a:cs typeface="Arial" panose="020B0604020202020204" pitchFamily="34" charset="0"/>
              </a:rPr>
              <a:t>. En el marco del día del ciclista el Instituto del Deporte organiza una rodada en la que se contó la participación de niños, niñas y familias que se unieron para conformar </a:t>
            </a:r>
            <a:r>
              <a:rPr lang="es-MX" b="1" dirty="0">
                <a:latin typeface="Arial" panose="020B0604020202020204" pitchFamily="34" charset="0"/>
                <a:cs typeface="Arial" panose="020B0604020202020204" pitchFamily="34" charset="0"/>
              </a:rPr>
              <a:t>300 ciclistas </a:t>
            </a:r>
            <a:r>
              <a:rPr lang="es-MX" dirty="0">
                <a:latin typeface="Arial" panose="020B0604020202020204" pitchFamily="34" charset="0"/>
                <a:cs typeface="Arial" panose="020B0604020202020204" pitchFamily="34" charset="0"/>
              </a:rPr>
              <a:t>que hicieron recorridos en pro y fomento del uso de la bicicleta y de esta disciplina deportiva.</a:t>
            </a:r>
          </a:p>
        </p:txBody>
      </p:sp>
      <p:pic>
        <p:nvPicPr>
          <p:cNvPr id="5" name="Imagen 4">
            <a:extLst>
              <a:ext uri="{FF2B5EF4-FFF2-40B4-BE49-F238E27FC236}">
                <a16:creationId xmlns:a16="http://schemas.microsoft.com/office/drawing/2014/main" id="{93FB3764-BCF6-76AC-E974-642CDBA2F578}"/>
              </a:ext>
            </a:extLst>
          </p:cNvPr>
          <p:cNvPicPr>
            <a:picLocks noChangeAspect="1"/>
          </p:cNvPicPr>
          <p:nvPr/>
        </p:nvPicPr>
        <p:blipFill>
          <a:blip r:embed="rId4"/>
          <a:stretch>
            <a:fillRect/>
          </a:stretch>
        </p:blipFill>
        <p:spPr>
          <a:xfrm>
            <a:off x="1109687" y="2900855"/>
            <a:ext cx="4618451" cy="3463838"/>
          </a:xfrm>
          <a:prstGeom prst="rect">
            <a:avLst/>
          </a:prstGeom>
        </p:spPr>
      </p:pic>
      <p:pic>
        <p:nvPicPr>
          <p:cNvPr id="7" name="Imagen 6">
            <a:extLst>
              <a:ext uri="{FF2B5EF4-FFF2-40B4-BE49-F238E27FC236}">
                <a16:creationId xmlns:a16="http://schemas.microsoft.com/office/drawing/2014/main" id="{534A70A9-9B20-67E6-FAAA-15C1C84AA81A}"/>
              </a:ext>
            </a:extLst>
          </p:cNvPr>
          <p:cNvPicPr>
            <a:picLocks noChangeAspect="1"/>
          </p:cNvPicPr>
          <p:nvPr/>
        </p:nvPicPr>
        <p:blipFill>
          <a:blip r:embed="rId5"/>
          <a:stretch>
            <a:fillRect/>
          </a:stretch>
        </p:blipFill>
        <p:spPr>
          <a:xfrm>
            <a:off x="6012999" y="2898811"/>
            <a:ext cx="5196284" cy="3465881"/>
          </a:xfrm>
          <a:prstGeom prst="rect">
            <a:avLst/>
          </a:prstGeom>
        </p:spPr>
      </p:pic>
    </p:spTree>
    <p:extLst>
      <p:ext uri="{BB962C8B-B14F-4D97-AF65-F5344CB8AC3E}">
        <p14:creationId xmlns:p14="http://schemas.microsoft.com/office/powerpoint/2010/main" val="3412888561"/>
      </p:ext>
    </p:extLst>
  </p:cSld>
  <p:clrMapOvr>
    <a:masterClrMapping/>
  </p:clrMapOvr>
  <p:transition>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2B884-C7B3-7061-2BAB-9D2DB7816E31}"/>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BAA35753-B3D7-4A02-3CB9-8D6891D744F9}"/>
              </a:ext>
            </a:extLst>
          </p:cNvPr>
          <p:cNvSpPr/>
          <p:nvPr/>
        </p:nvSpPr>
        <p:spPr>
          <a:xfrm>
            <a:off x="2325934" y="291135"/>
            <a:ext cx="6766696" cy="461665"/>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Deporte Federado</a:t>
            </a:r>
            <a:endParaRPr lang="es-MX" sz="2400" dirty="0"/>
          </a:p>
        </p:txBody>
      </p:sp>
      <p:pic>
        <p:nvPicPr>
          <p:cNvPr id="22" name="Imagen 21">
            <a:extLst>
              <a:ext uri="{FF2B5EF4-FFF2-40B4-BE49-F238E27FC236}">
                <a16:creationId xmlns:a16="http://schemas.microsoft.com/office/drawing/2014/main" id="{FB3EFBFF-36F8-481C-7793-EE9FE9B3053F}"/>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5C2A1AE5-D129-DD0A-A307-E248DF7D7009}"/>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C81A0E35-E2B2-1A21-D99D-4F4728B00F9C}"/>
              </a:ext>
            </a:extLst>
          </p:cNvPr>
          <p:cNvSpPr txBox="1"/>
          <p:nvPr/>
        </p:nvSpPr>
        <p:spPr>
          <a:xfrm>
            <a:off x="413238" y="1275545"/>
            <a:ext cx="11065266" cy="1631216"/>
          </a:xfrm>
          <a:prstGeom prst="rect">
            <a:avLst/>
          </a:prstGeom>
          <a:noFill/>
        </p:spPr>
        <p:txBody>
          <a:bodyPr wrap="square">
            <a:spAutoFit/>
          </a:bodyPr>
          <a:lstStyle/>
          <a:p>
            <a:pPr lvl="0"/>
            <a:r>
              <a:rPr lang="es-MX" sz="2000" b="1" dirty="0"/>
              <a:t>Eventos deportivos Federados.</a:t>
            </a:r>
            <a:r>
              <a:rPr lang="es-MX" sz="2000" dirty="0"/>
              <a:t> En coordinación con asociaciones, ligas, clubes y la iniciativa privada apoya y asesora a la realización de 22 eventos deportivos locales, regionales, nacionales e internacionales, en los que destacan el Baloncesto, Canotaje, Tocho Bandera, Voleibol de playa, ciclismo, Kickboxing, Box, </a:t>
            </a:r>
            <a:r>
              <a:rPr lang="es-MX" sz="2000" dirty="0" err="1"/>
              <a:t>Padel</a:t>
            </a:r>
            <a:r>
              <a:rPr lang="es-MX" sz="2000" dirty="0"/>
              <a:t>, Golf, futbol, Voleibol de sala, eventos de atletismo (carreras) y beisbol. La participación es de más de 11,000 deportistas.</a:t>
            </a:r>
          </a:p>
        </p:txBody>
      </p:sp>
      <p:pic>
        <p:nvPicPr>
          <p:cNvPr id="11" name="Imagen 10">
            <a:extLst>
              <a:ext uri="{FF2B5EF4-FFF2-40B4-BE49-F238E27FC236}">
                <a16:creationId xmlns:a16="http://schemas.microsoft.com/office/drawing/2014/main" id="{5161A2D1-860D-0609-BF01-5A0E00436E93}"/>
              </a:ext>
            </a:extLst>
          </p:cNvPr>
          <p:cNvPicPr>
            <a:picLocks noChangeAspect="1"/>
          </p:cNvPicPr>
          <p:nvPr/>
        </p:nvPicPr>
        <p:blipFill>
          <a:blip r:embed="rId4"/>
          <a:stretch>
            <a:fillRect/>
          </a:stretch>
        </p:blipFill>
        <p:spPr>
          <a:xfrm>
            <a:off x="413238" y="2970494"/>
            <a:ext cx="5388260" cy="3301534"/>
          </a:xfrm>
          <a:prstGeom prst="rect">
            <a:avLst/>
          </a:prstGeom>
        </p:spPr>
      </p:pic>
      <p:pic>
        <p:nvPicPr>
          <p:cNvPr id="14" name="Imagen 13">
            <a:extLst>
              <a:ext uri="{FF2B5EF4-FFF2-40B4-BE49-F238E27FC236}">
                <a16:creationId xmlns:a16="http://schemas.microsoft.com/office/drawing/2014/main" id="{905AF328-16F3-DAEA-2F90-6F6733CBCD2B}"/>
              </a:ext>
            </a:extLst>
          </p:cNvPr>
          <p:cNvPicPr>
            <a:picLocks noChangeAspect="1"/>
          </p:cNvPicPr>
          <p:nvPr/>
        </p:nvPicPr>
        <p:blipFill>
          <a:blip r:embed="rId5"/>
          <a:stretch>
            <a:fillRect/>
          </a:stretch>
        </p:blipFill>
        <p:spPr>
          <a:xfrm>
            <a:off x="5945871" y="2906761"/>
            <a:ext cx="5507052" cy="3429000"/>
          </a:xfrm>
          <a:prstGeom prst="rect">
            <a:avLst/>
          </a:prstGeom>
        </p:spPr>
      </p:pic>
    </p:spTree>
    <p:extLst>
      <p:ext uri="{BB962C8B-B14F-4D97-AF65-F5344CB8AC3E}">
        <p14:creationId xmlns:p14="http://schemas.microsoft.com/office/powerpoint/2010/main" val="2942385072"/>
      </p:ext>
    </p:extLst>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444188" y="668081"/>
            <a:ext cx="8744370"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Coordinación de deporte Federado.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4884E39-133D-DBA3-F682-1D69A6E0DF99}"/>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2" name="Imagen 1">
            <a:extLst>
              <a:ext uri="{FF2B5EF4-FFF2-40B4-BE49-F238E27FC236}">
                <a16:creationId xmlns:a16="http://schemas.microsoft.com/office/drawing/2014/main" id="{CDFBCB7A-B827-115C-B9FF-DA1359B74AC2}"/>
              </a:ext>
            </a:extLst>
          </p:cNvPr>
          <p:cNvPicPr>
            <a:picLocks noChangeAspect="1"/>
          </p:cNvPicPr>
          <p:nvPr/>
        </p:nvPicPr>
        <p:blipFill>
          <a:blip r:embed="rId3"/>
          <a:stretch>
            <a:fillRect/>
          </a:stretch>
        </p:blipFill>
        <p:spPr>
          <a:xfrm>
            <a:off x="515927" y="1294801"/>
            <a:ext cx="11036027" cy="162579"/>
          </a:xfrm>
          <a:prstGeom prst="rect">
            <a:avLst/>
          </a:prstGeom>
        </p:spPr>
      </p:pic>
      <p:pic>
        <p:nvPicPr>
          <p:cNvPr id="12" name="Imagen 11">
            <a:extLst>
              <a:ext uri="{FF2B5EF4-FFF2-40B4-BE49-F238E27FC236}">
                <a16:creationId xmlns:a16="http://schemas.microsoft.com/office/drawing/2014/main" id="{30C27141-2030-F35A-B2F0-CD8FD48C42C6}"/>
              </a:ext>
            </a:extLst>
          </p:cNvPr>
          <p:cNvPicPr>
            <a:picLocks noChangeAspect="1"/>
          </p:cNvPicPr>
          <p:nvPr/>
        </p:nvPicPr>
        <p:blipFill>
          <a:blip r:embed="rId4"/>
          <a:stretch>
            <a:fillRect/>
          </a:stretch>
        </p:blipFill>
        <p:spPr>
          <a:xfrm>
            <a:off x="4251156" y="4097634"/>
            <a:ext cx="3594223" cy="2610853"/>
          </a:xfrm>
          <a:prstGeom prst="rect">
            <a:avLst/>
          </a:prstGeom>
        </p:spPr>
      </p:pic>
      <p:pic>
        <p:nvPicPr>
          <p:cNvPr id="20" name="Imagen 19">
            <a:extLst>
              <a:ext uri="{FF2B5EF4-FFF2-40B4-BE49-F238E27FC236}">
                <a16:creationId xmlns:a16="http://schemas.microsoft.com/office/drawing/2014/main" id="{2EDB07AE-1937-6C6E-161F-65A6B83ECBE8}"/>
              </a:ext>
            </a:extLst>
          </p:cNvPr>
          <p:cNvPicPr>
            <a:picLocks noChangeAspect="1"/>
          </p:cNvPicPr>
          <p:nvPr/>
        </p:nvPicPr>
        <p:blipFill>
          <a:blip r:embed="rId5"/>
          <a:stretch>
            <a:fillRect/>
          </a:stretch>
        </p:blipFill>
        <p:spPr>
          <a:xfrm>
            <a:off x="255548" y="1543248"/>
            <a:ext cx="3831580" cy="5108773"/>
          </a:xfrm>
          <a:prstGeom prst="rect">
            <a:avLst/>
          </a:prstGeom>
        </p:spPr>
      </p:pic>
      <p:pic>
        <p:nvPicPr>
          <p:cNvPr id="22" name="Imagen 21">
            <a:extLst>
              <a:ext uri="{FF2B5EF4-FFF2-40B4-BE49-F238E27FC236}">
                <a16:creationId xmlns:a16="http://schemas.microsoft.com/office/drawing/2014/main" id="{1C045D7C-B300-F656-CE94-0AA225E69C59}"/>
              </a:ext>
            </a:extLst>
          </p:cNvPr>
          <p:cNvPicPr>
            <a:picLocks noChangeAspect="1"/>
          </p:cNvPicPr>
          <p:nvPr/>
        </p:nvPicPr>
        <p:blipFill>
          <a:blip r:embed="rId6"/>
          <a:stretch>
            <a:fillRect/>
          </a:stretch>
        </p:blipFill>
        <p:spPr>
          <a:xfrm>
            <a:off x="8104874" y="1676081"/>
            <a:ext cx="2798966" cy="4975940"/>
          </a:xfrm>
          <a:prstGeom prst="rect">
            <a:avLst/>
          </a:prstGeom>
        </p:spPr>
      </p:pic>
      <p:pic>
        <p:nvPicPr>
          <p:cNvPr id="24" name="Imagen 23">
            <a:extLst>
              <a:ext uri="{FF2B5EF4-FFF2-40B4-BE49-F238E27FC236}">
                <a16:creationId xmlns:a16="http://schemas.microsoft.com/office/drawing/2014/main" id="{D99D65AB-EE66-0D7A-05B2-C95B46E16F34}"/>
              </a:ext>
            </a:extLst>
          </p:cNvPr>
          <p:cNvPicPr>
            <a:picLocks noChangeAspect="1"/>
          </p:cNvPicPr>
          <p:nvPr/>
        </p:nvPicPr>
        <p:blipFill>
          <a:blip r:embed="rId7"/>
          <a:stretch>
            <a:fillRect/>
          </a:stretch>
        </p:blipFill>
        <p:spPr>
          <a:xfrm>
            <a:off x="4222499" y="1553369"/>
            <a:ext cx="3622881" cy="2448275"/>
          </a:xfrm>
          <a:prstGeom prst="rect">
            <a:avLst/>
          </a:prstGeom>
        </p:spPr>
      </p:pic>
    </p:spTree>
    <p:extLst>
      <p:ext uri="{BB962C8B-B14F-4D97-AF65-F5344CB8AC3E}">
        <p14:creationId xmlns:p14="http://schemas.microsoft.com/office/powerpoint/2010/main" val="1700601228"/>
      </p:ext>
    </p:extLst>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991D62-8B5A-3575-3B17-54CB7D56044B}"/>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01947C26-08E6-FA6F-BC4E-970872D5E46B}"/>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39DD22A3-0BDB-0BDA-B6B1-92715AE50EB7}"/>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1FD84423-80E4-9842-0AEE-10B25DED138A}"/>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4" name="Imagen 3">
            <a:extLst>
              <a:ext uri="{FF2B5EF4-FFF2-40B4-BE49-F238E27FC236}">
                <a16:creationId xmlns:a16="http://schemas.microsoft.com/office/drawing/2014/main" id="{F9A9C867-96C6-5F63-1DBA-F88FCB2199CA}"/>
              </a:ext>
            </a:extLst>
          </p:cNvPr>
          <p:cNvPicPr>
            <a:picLocks noChangeAspect="1"/>
          </p:cNvPicPr>
          <p:nvPr/>
        </p:nvPicPr>
        <p:blipFill>
          <a:blip r:embed="rId4"/>
          <a:stretch>
            <a:fillRect/>
          </a:stretch>
        </p:blipFill>
        <p:spPr>
          <a:xfrm>
            <a:off x="401277" y="1612898"/>
            <a:ext cx="3448827" cy="4861782"/>
          </a:xfrm>
          <a:prstGeom prst="rect">
            <a:avLst/>
          </a:prstGeom>
        </p:spPr>
      </p:pic>
      <p:pic>
        <p:nvPicPr>
          <p:cNvPr id="12" name="Imagen 11">
            <a:extLst>
              <a:ext uri="{FF2B5EF4-FFF2-40B4-BE49-F238E27FC236}">
                <a16:creationId xmlns:a16="http://schemas.microsoft.com/office/drawing/2014/main" id="{1D4C858D-2848-7655-25DB-E92A2E220FA2}"/>
              </a:ext>
            </a:extLst>
          </p:cNvPr>
          <p:cNvPicPr>
            <a:picLocks noChangeAspect="1"/>
          </p:cNvPicPr>
          <p:nvPr/>
        </p:nvPicPr>
        <p:blipFill>
          <a:blip r:embed="rId5"/>
          <a:stretch>
            <a:fillRect/>
          </a:stretch>
        </p:blipFill>
        <p:spPr>
          <a:xfrm>
            <a:off x="4228483" y="1612898"/>
            <a:ext cx="3646337" cy="4861782"/>
          </a:xfrm>
          <a:prstGeom prst="rect">
            <a:avLst/>
          </a:prstGeom>
        </p:spPr>
      </p:pic>
      <p:pic>
        <p:nvPicPr>
          <p:cNvPr id="14" name="Imagen 13">
            <a:extLst>
              <a:ext uri="{FF2B5EF4-FFF2-40B4-BE49-F238E27FC236}">
                <a16:creationId xmlns:a16="http://schemas.microsoft.com/office/drawing/2014/main" id="{03AF87BD-5851-F007-28CE-5209FF3CF54D}"/>
              </a:ext>
            </a:extLst>
          </p:cNvPr>
          <p:cNvPicPr>
            <a:picLocks noChangeAspect="1"/>
          </p:cNvPicPr>
          <p:nvPr/>
        </p:nvPicPr>
        <p:blipFill>
          <a:blip r:embed="rId6"/>
          <a:stretch>
            <a:fillRect/>
          </a:stretch>
        </p:blipFill>
        <p:spPr>
          <a:xfrm>
            <a:off x="8296689" y="1668158"/>
            <a:ext cx="2703669" cy="4806522"/>
          </a:xfrm>
          <a:prstGeom prst="rect">
            <a:avLst/>
          </a:prstGeom>
        </p:spPr>
      </p:pic>
    </p:spTree>
    <p:extLst>
      <p:ext uri="{BB962C8B-B14F-4D97-AF65-F5344CB8AC3E}">
        <p14:creationId xmlns:p14="http://schemas.microsoft.com/office/powerpoint/2010/main" val="1379921454"/>
      </p:ext>
    </p:extLst>
  </p:cSld>
  <p:clrMapOvr>
    <a:masterClrMapping/>
  </p:clrMapOvr>
  <p:transition>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BC319C-A31B-F9E0-9FB3-AEE254DB3116}"/>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4FA8894E-0E93-80E1-6826-0190D76BD04A}"/>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BF061CD7-F7A9-77DF-8157-1454EB85873E}"/>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1D52BCB7-BF6B-2999-C902-C80480C5B660}"/>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6" name="Imagen 5">
            <a:extLst>
              <a:ext uri="{FF2B5EF4-FFF2-40B4-BE49-F238E27FC236}">
                <a16:creationId xmlns:a16="http://schemas.microsoft.com/office/drawing/2014/main" id="{D827BE01-EB41-FEC4-485B-E1BA3A955C7F}"/>
              </a:ext>
            </a:extLst>
          </p:cNvPr>
          <p:cNvPicPr>
            <a:picLocks noChangeAspect="1"/>
          </p:cNvPicPr>
          <p:nvPr/>
        </p:nvPicPr>
        <p:blipFill>
          <a:blip r:embed="rId4"/>
          <a:stretch>
            <a:fillRect/>
          </a:stretch>
        </p:blipFill>
        <p:spPr>
          <a:xfrm>
            <a:off x="1795063" y="1477145"/>
            <a:ext cx="3667486" cy="2445755"/>
          </a:xfrm>
          <a:prstGeom prst="rect">
            <a:avLst/>
          </a:prstGeom>
        </p:spPr>
      </p:pic>
      <p:pic>
        <p:nvPicPr>
          <p:cNvPr id="10" name="Imagen 9">
            <a:extLst>
              <a:ext uri="{FF2B5EF4-FFF2-40B4-BE49-F238E27FC236}">
                <a16:creationId xmlns:a16="http://schemas.microsoft.com/office/drawing/2014/main" id="{7937A591-3224-9FB3-6D48-BFF519ABEE8B}"/>
              </a:ext>
            </a:extLst>
          </p:cNvPr>
          <p:cNvPicPr>
            <a:picLocks noChangeAspect="1"/>
          </p:cNvPicPr>
          <p:nvPr/>
        </p:nvPicPr>
        <p:blipFill>
          <a:blip r:embed="rId5"/>
          <a:stretch>
            <a:fillRect/>
          </a:stretch>
        </p:blipFill>
        <p:spPr>
          <a:xfrm>
            <a:off x="1795063" y="3977210"/>
            <a:ext cx="3667486" cy="2720817"/>
          </a:xfrm>
          <a:prstGeom prst="rect">
            <a:avLst/>
          </a:prstGeom>
        </p:spPr>
      </p:pic>
      <p:pic>
        <p:nvPicPr>
          <p:cNvPr id="11" name="Imagen 10">
            <a:extLst>
              <a:ext uri="{FF2B5EF4-FFF2-40B4-BE49-F238E27FC236}">
                <a16:creationId xmlns:a16="http://schemas.microsoft.com/office/drawing/2014/main" id="{AD27A4CF-9A52-681A-638C-1995B0A2C2E9}"/>
              </a:ext>
            </a:extLst>
          </p:cNvPr>
          <p:cNvPicPr>
            <a:picLocks noChangeAspect="1"/>
          </p:cNvPicPr>
          <p:nvPr/>
        </p:nvPicPr>
        <p:blipFill>
          <a:blip r:embed="rId6"/>
          <a:stretch>
            <a:fillRect/>
          </a:stretch>
        </p:blipFill>
        <p:spPr>
          <a:xfrm>
            <a:off x="5704968" y="1494346"/>
            <a:ext cx="4272409" cy="2544025"/>
          </a:xfrm>
          <a:prstGeom prst="rect">
            <a:avLst/>
          </a:prstGeom>
        </p:spPr>
      </p:pic>
      <p:pic>
        <p:nvPicPr>
          <p:cNvPr id="12" name="Imagen 11">
            <a:extLst>
              <a:ext uri="{FF2B5EF4-FFF2-40B4-BE49-F238E27FC236}">
                <a16:creationId xmlns:a16="http://schemas.microsoft.com/office/drawing/2014/main" id="{382B44A7-2E16-1692-FDC0-8AE8D0C8400B}"/>
              </a:ext>
            </a:extLst>
          </p:cNvPr>
          <p:cNvPicPr>
            <a:picLocks noChangeAspect="1"/>
          </p:cNvPicPr>
          <p:nvPr/>
        </p:nvPicPr>
        <p:blipFill>
          <a:blip r:embed="rId7"/>
          <a:stretch>
            <a:fillRect/>
          </a:stretch>
        </p:blipFill>
        <p:spPr>
          <a:xfrm>
            <a:off x="5704968" y="4294797"/>
            <a:ext cx="4272409" cy="2403230"/>
          </a:xfrm>
          <a:prstGeom prst="rect">
            <a:avLst/>
          </a:prstGeom>
        </p:spPr>
      </p:pic>
    </p:spTree>
    <p:extLst>
      <p:ext uri="{BB962C8B-B14F-4D97-AF65-F5344CB8AC3E}">
        <p14:creationId xmlns:p14="http://schemas.microsoft.com/office/powerpoint/2010/main" val="1559342922"/>
      </p:ext>
    </p:extLst>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7B46D283-C0D3-18A9-DC3D-173A3B4673D4}"/>
              </a:ext>
            </a:extLst>
          </p:cNvPr>
          <p:cNvSpPr txBox="1"/>
          <p:nvPr/>
        </p:nvSpPr>
        <p:spPr>
          <a:xfrm>
            <a:off x="393905" y="2166309"/>
            <a:ext cx="2719166" cy="3323987"/>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Propósito (Instituto </a:t>
            </a:r>
          </a:p>
          <a:p>
            <a:pPr algn="just"/>
            <a:r>
              <a:rPr lang="es-MX" sz="2100" b="1" dirty="0">
                <a:latin typeface="Ebrima" panose="02000000000000000000" pitchFamily="2" charset="0"/>
                <a:ea typeface="Ebrima" panose="02000000000000000000" pitchFamily="2" charset="0"/>
                <a:cs typeface="Ebrima" panose="02000000000000000000" pitchFamily="2" charset="0"/>
              </a:rPr>
              <a:t>Del Deporte)</a:t>
            </a:r>
          </a:p>
          <a:p>
            <a:pPr algn="just"/>
            <a:r>
              <a:rPr lang="es-MX" sz="2100" dirty="0">
                <a:latin typeface="Ebrima" panose="02000000000000000000" pitchFamily="2" charset="0"/>
                <a:ea typeface="Ebrima" panose="02000000000000000000" pitchFamily="2" charset="0"/>
                <a:cs typeface="Ebrima" panose="02000000000000000000" pitchFamily="2" charset="0"/>
              </a:rPr>
              <a:t>Las ciudadanas y los ciudadanos del Municipio de Benito Juárez participan regularmente en las actividades físicas y recreativas del Instituto del Deporte.</a:t>
            </a:r>
          </a:p>
        </p:txBody>
      </p:sp>
      <p:sp>
        <p:nvSpPr>
          <p:cNvPr id="13" name="CuadroTexto 12">
            <a:extLst>
              <a:ext uri="{FF2B5EF4-FFF2-40B4-BE49-F238E27FC236}">
                <a16:creationId xmlns:a16="http://schemas.microsoft.com/office/drawing/2014/main" id="{893C12DD-248C-E8B3-30B2-2FDBA6AFCD23}"/>
              </a:ext>
            </a:extLst>
          </p:cNvPr>
          <p:cNvSpPr txBox="1"/>
          <p:nvPr/>
        </p:nvSpPr>
        <p:spPr>
          <a:xfrm>
            <a:off x="3023475" y="479629"/>
            <a:ext cx="8087069" cy="446276"/>
          </a:xfrm>
          <a:prstGeom prst="rect">
            <a:avLst/>
          </a:prstGeom>
          <a:noFill/>
        </p:spPr>
        <p:txBody>
          <a:bodyPr wrap="square">
            <a:spAutoFit/>
          </a:bodyPr>
          <a:lstStyle/>
          <a:p>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EJE 3 E-</a:t>
            </a:r>
            <a:r>
              <a:rPr lang="es-MX" sz="2300" b="1" dirty="0" err="1">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PPA</a:t>
            </a:r>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 3.3 PROGRAMA “DEPORTE SIN LÍMITES”</a:t>
            </a:r>
          </a:p>
        </p:txBody>
      </p:sp>
      <p:pic>
        <p:nvPicPr>
          <p:cNvPr id="30" name="Imagen 29">
            <a:extLst>
              <a:ext uri="{FF2B5EF4-FFF2-40B4-BE49-F238E27FC236}">
                <a16:creationId xmlns:a16="http://schemas.microsoft.com/office/drawing/2014/main" id="{9E01908C-FB74-FF7B-7100-D60670EFF6BC}"/>
              </a:ext>
            </a:extLst>
          </p:cNvPr>
          <p:cNvPicPr>
            <a:picLocks noChangeAspect="1"/>
          </p:cNvPicPr>
          <p:nvPr/>
        </p:nvPicPr>
        <p:blipFill>
          <a:blip r:embed="rId3"/>
          <a:stretch>
            <a:fillRect/>
          </a:stretch>
        </p:blipFill>
        <p:spPr>
          <a:xfrm>
            <a:off x="562044" y="221494"/>
            <a:ext cx="1799259" cy="872831"/>
          </a:xfrm>
          <a:prstGeom prst="rect">
            <a:avLst/>
          </a:prstGeom>
        </p:spPr>
      </p:pic>
      <p:pic>
        <p:nvPicPr>
          <p:cNvPr id="2" name="Imagen 1">
            <a:extLst>
              <a:ext uri="{FF2B5EF4-FFF2-40B4-BE49-F238E27FC236}">
                <a16:creationId xmlns:a16="http://schemas.microsoft.com/office/drawing/2014/main" id="{EE3C9586-D6F8-85DB-0146-4A964195E89E}"/>
              </a:ext>
            </a:extLst>
          </p:cNvPr>
          <p:cNvPicPr>
            <a:picLocks noChangeAspect="1"/>
          </p:cNvPicPr>
          <p:nvPr/>
        </p:nvPicPr>
        <p:blipFill>
          <a:blip r:embed="rId4"/>
          <a:stretch>
            <a:fillRect/>
          </a:stretch>
        </p:blipFill>
        <p:spPr>
          <a:xfrm>
            <a:off x="393905" y="1194076"/>
            <a:ext cx="11036027" cy="162579"/>
          </a:xfrm>
          <a:prstGeom prst="rect">
            <a:avLst/>
          </a:prstGeom>
        </p:spPr>
      </p:pic>
      <p:pic>
        <p:nvPicPr>
          <p:cNvPr id="4" name="Imagen 3">
            <a:extLst>
              <a:ext uri="{FF2B5EF4-FFF2-40B4-BE49-F238E27FC236}">
                <a16:creationId xmlns:a16="http://schemas.microsoft.com/office/drawing/2014/main" id="{012DC716-D312-8631-F2A3-B045CE340F48}"/>
              </a:ext>
            </a:extLst>
          </p:cNvPr>
          <p:cNvPicPr>
            <a:picLocks noChangeAspect="1"/>
          </p:cNvPicPr>
          <p:nvPr/>
        </p:nvPicPr>
        <p:blipFill>
          <a:blip r:embed="rId5"/>
          <a:stretch>
            <a:fillRect/>
          </a:stretch>
        </p:blipFill>
        <p:spPr>
          <a:xfrm>
            <a:off x="3113071" y="1771048"/>
            <a:ext cx="8718655" cy="4466965"/>
          </a:xfrm>
          <a:prstGeom prst="rect">
            <a:avLst/>
          </a:prstGeom>
        </p:spPr>
      </p:pic>
    </p:spTree>
    <p:extLst>
      <p:ext uri="{BB962C8B-B14F-4D97-AF65-F5344CB8AC3E}">
        <p14:creationId xmlns:p14="http://schemas.microsoft.com/office/powerpoint/2010/main" val="3115110541"/>
      </p:ext>
    </p:extLst>
  </p:cSld>
  <p:clrMapOvr>
    <a:masterClrMapping/>
  </p:clrMapOvr>
  <mc:AlternateContent xmlns:mc="http://schemas.openxmlformats.org/markup-compatibility/2006" xmlns:p14="http://schemas.microsoft.com/office/powerpoint/2010/main">
    <mc:Choice Requires="p14">
      <p:transition spd="slow" p14:dur="7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107419D2-F58B-7186-5CD0-B57B8F5A2F36}"/>
              </a:ext>
            </a:extLst>
          </p:cNvPr>
          <p:cNvPicPr>
            <a:picLocks noChangeAspect="1"/>
          </p:cNvPicPr>
          <p:nvPr/>
        </p:nvPicPr>
        <p:blipFill>
          <a:blip r:embed="rId3"/>
          <a:stretch>
            <a:fillRect/>
          </a:stretch>
        </p:blipFill>
        <p:spPr>
          <a:xfrm>
            <a:off x="431314" y="518867"/>
            <a:ext cx="2291361" cy="1110964"/>
          </a:xfrm>
          <a:prstGeom prst="rect">
            <a:avLst/>
          </a:prstGeom>
        </p:spPr>
      </p:pic>
      <p:sp>
        <p:nvSpPr>
          <p:cNvPr id="3" name="CuadroTexto 2">
            <a:extLst>
              <a:ext uri="{FF2B5EF4-FFF2-40B4-BE49-F238E27FC236}">
                <a16:creationId xmlns:a16="http://schemas.microsoft.com/office/drawing/2014/main" id="{46CB23A4-8115-A958-B622-7703099B60A6}"/>
              </a:ext>
            </a:extLst>
          </p:cNvPr>
          <p:cNvSpPr txBox="1"/>
          <p:nvPr/>
        </p:nvSpPr>
        <p:spPr>
          <a:xfrm>
            <a:off x="3298936" y="812738"/>
            <a:ext cx="8461753" cy="523220"/>
          </a:xfrm>
          <a:prstGeom prst="rect">
            <a:avLst/>
          </a:prstGeom>
          <a:noFill/>
        </p:spPr>
        <p:txBody>
          <a:bodyPr wrap="square">
            <a:spAutoFit/>
          </a:bodyPr>
          <a:lstStyle/>
          <a:p>
            <a:r>
              <a:rPr lang="pt-BR" sz="2800" b="1" dirty="0"/>
              <a:t>Deporte popular.</a:t>
            </a:r>
            <a:endParaRPr lang="es-MX" sz="2800" b="1" dirty="0"/>
          </a:p>
        </p:txBody>
      </p:sp>
      <p:sp>
        <p:nvSpPr>
          <p:cNvPr id="4" name="CuadroTexto 3">
            <a:extLst>
              <a:ext uri="{FF2B5EF4-FFF2-40B4-BE49-F238E27FC236}">
                <a16:creationId xmlns:a16="http://schemas.microsoft.com/office/drawing/2014/main" id="{6502E8BA-698E-323E-22E5-33E9DB3B71FA}"/>
              </a:ext>
            </a:extLst>
          </p:cNvPr>
          <p:cNvSpPr txBox="1"/>
          <p:nvPr/>
        </p:nvSpPr>
        <p:spPr>
          <a:xfrm>
            <a:off x="431315" y="1899844"/>
            <a:ext cx="10989396" cy="2031325"/>
          </a:xfrm>
          <a:prstGeom prst="rect">
            <a:avLst/>
          </a:prstGeom>
          <a:noFill/>
        </p:spPr>
        <p:txBody>
          <a:bodyPr wrap="square">
            <a:spAutoFit/>
          </a:bodyPr>
          <a:lstStyle/>
          <a:p>
            <a:pPr lvl="0"/>
            <a:r>
              <a:rPr lang="es-MX" sz="2100" b="1" dirty="0"/>
              <a:t>Deporte popular.</a:t>
            </a:r>
            <a:r>
              <a:rPr lang="es-MX" sz="2100" dirty="0"/>
              <a:t> Se realizaron </a:t>
            </a:r>
            <a:r>
              <a:rPr lang="es-MX" sz="2100" b="1" dirty="0"/>
              <a:t>387 supervisiones</a:t>
            </a:r>
            <a:r>
              <a:rPr lang="es-MX" sz="2100" dirty="0"/>
              <a:t> en Áreas deportivas del municipio, </a:t>
            </a:r>
            <a:r>
              <a:rPr lang="es-MX" sz="2100" b="1" dirty="0"/>
              <a:t>se atendieron a 418 promotores y entrenadores</a:t>
            </a:r>
            <a:r>
              <a:rPr lang="es-MX" sz="2100" dirty="0"/>
              <a:t> de las zonas populares para temas de uso de instalaciones, torneos y eventos deportivos que se realizan o se van a realizar en las Instalaciones Deportivas y que generaron más de </a:t>
            </a:r>
            <a:r>
              <a:rPr lang="es-MX" sz="2100" b="1" dirty="0"/>
              <a:t>262 permisos y renovaciones</a:t>
            </a:r>
            <a:r>
              <a:rPr lang="es-MX" sz="2100" dirty="0"/>
              <a:t>, se renovaron 3 comités deportivos, en región 77, región 96 y región 505, así mismo se realizan en las zonas populares </a:t>
            </a:r>
            <a:r>
              <a:rPr lang="es-MX" sz="2100" b="1" dirty="0"/>
              <a:t>22 eventos</a:t>
            </a:r>
            <a:r>
              <a:rPr lang="es-MX" sz="2100" dirty="0"/>
              <a:t> de futbol, voleibol, basquetbol, tochito y patinaje en el deporte popular. </a:t>
            </a:r>
          </a:p>
        </p:txBody>
      </p:sp>
      <p:pic>
        <p:nvPicPr>
          <p:cNvPr id="2" name="Imagen 1">
            <a:extLst>
              <a:ext uri="{FF2B5EF4-FFF2-40B4-BE49-F238E27FC236}">
                <a16:creationId xmlns:a16="http://schemas.microsoft.com/office/drawing/2014/main" id="{EA703696-EF96-2355-586C-DD3F07FD86A8}"/>
              </a:ext>
            </a:extLst>
          </p:cNvPr>
          <p:cNvPicPr>
            <a:picLocks noChangeAspect="1"/>
          </p:cNvPicPr>
          <p:nvPr/>
        </p:nvPicPr>
        <p:blipFill>
          <a:blip r:embed="rId4"/>
          <a:stretch>
            <a:fillRect/>
          </a:stretch>
        </p:blipFill>
        <p:spPr>
          <a:xfrm>
            <a:off x="384684" y="1695671"/>
            <a:ext cx="11036027" cy="162579"/>
          </a:xfrm>
          <a:prstGeom prst="rect">
            <a:avLst/>
          </a:prstGeom>
        </p:spPr>
      </p:pic>
      <p:pic>
        <p:nvPicPr>
          <p:cNvPr id="12" name="Imagen 11">
            <a:extLst>
              <a:ext uri="{FF2B5EF4-FFF2-40B4-BE49-F238E27FC236}">
                <a16:creationId xmlns:a16="http://schemas.microsoft.com/office/drawing/2014/main" id="{D8778679-7B86-6FB3-BA7B-13CA22FDAA48}"/>
              </a:ext>
            </a:extLst>
          </p:cNvPr>
          <p:cNvPicPr>
            <a:picLocks noChangeAspect="1"/>
          </p:cNvPicPr>
          <p:nvPr/>
        </p:nvPicPr>
        <p:blipFill>
          <a:blip r:embed="rId5"/>
          <a:stretch>
            <a:fillRect/>
          </a:stretch>
        </p:blipFill>
        <p:spPr>
          <a:xfrm>
            <a:off x="3740115" y="4120896"/>
            <a:ext cx="3367915" cy="2525936"/>
          </a:xfrm>
          <a:prstGeom prst="rect">
            <a:avLst/>
          </a:prstGeom>
        </p:spPr>
      </p:pic>
      <p:pic>
        <p:nvPicPr>
          <p:cNvPr id="15" name="Imagen 14">
            <a:extLst>
              <a:ext uri="{FF2B5EF4-FFF2-40B4-BE49-F238E27FC236}">
                <a16:creationId xmlns:a16="http://schemas.microsoft.com/office/drawing/2014/main" id="{39DA301E-619D-73DB-E7A8-34FE2EB12846}"/>
              </a:ext>
            </a:extLst>
          </p:cNvPr>
          <p:cNvPicPr>
            <a:picLocks noChangeAspect="1"/>
          </p:cNvPicPr>
          <p:nvPr/>
        </p:nvPicPr>
        <p:blipFill>
          <a:blip r:embed="rId6"/>
          <a:stretch>
            <a:fillRect/>
          </a:stretch>
        </p:blipFill>
        <p:spPr>
          <a:xfrm>
            <a:off x="288431" y="4096560"/>
            <a:ext cx="3367915" cy="2525936"/>
          </a:xfrm>
          <a:prstGeom prst="rect">
            <a:avLst/>
          </a:prstGeom>
        </p:spPr>
      </p:pic>
      <p:pic>
        <p:nvPicPr>
          <p:cNvPr id="5" name="Imagen 4">
            <a:extLst>
              <a:ext uri="{FF2B5EF4-FFF2-40B4-BE49-F238E27FC236}">
                <a16:creationId xmlns:a16="http://schemas.microsoft.com/office/drawing/2014/main" id="{B8DDEF08-EF48-F1EC-BF24-F7DB45C70EC6}"/>
              </a:ext>
            </a:extLst>
          </p:cNvPr>
          <p:cNvPicPr>
            <a:picLocks noChangeAspect="1"/>
          </p:cNvPicPr>
          <p:nvPr/>
        </p:nvPicPr>
        <p:blipFill>
          <a:blip r:embed="rId7"/>
          <a:stretch>
            <a:fillRect/>
          </a:stretch>
        </p:blipFill>
        <p:spPr>
          <a:xfrm>
            <a:off x="7202981" y="4120896"/>
            <a:ext cx="4491709" cy="2525937"/>
          </a:xfrm>
          <a:prstGeom prst="rect">
            <a:avLst/>
          </a:prstGeom>
        </p:spPr>
      </p:pic>
    </p:spTree>
    <p:extLst>
      <p:ext uri="{BB962C8B-B14F-4D97-AF65-F5344CB8AC3E}">
        <p14:creationId xmlns:p14="http://schemas.microsoft.com/office/powerpoint/2010/main" val="316407299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1E224-8FEA-9F96-D286-6BD5D6F3D1D8}"/>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7105126C-7EC4-F2F8-AA72-381641914511}"/>
              </a:ext>
            </a:extLst>
          </p:cNvPr>
          <p:cNvPicPr>
            <a:picLocks noChangeAspect="1"/>
          </p:cNvPicPr>
          <p:nvPr/>
        </p:nvPicPr>
        <p:blipFill>
          <a:blip r:embed="rId3"/>
          <a:stretch>
            <a:fillRect/>
          </a:stretch>
        </p:blipFill>
        <p:spPr>
          <a:xfrm>
            <a:off x="431314" y="518867"/>
            <a:ext cx="2291361" cy="1110964"/>
          </a:xfrm>
          <a:prstGeom prst="rect">
            <a:avLst/>
          </a:prstGeom>
        </p:spPr>
      </p:pic>
      <p:sp>
        <p:nvSpPr>
          <p:cNvPr id="3" name="CuadroTexto 2">
            <a:extLst>
              <a:ext uri="{FF2B5EF4-FFF2-40B4-BE49-F238E27FC236}">
                <a16:creationId xmlns:a16="http://schemas.microsoft.com/office/drawing/2014/main" id="{E92BB046-9983-E714-46A7-AFC15C33ECE0}"/>
              </a:ext>
            </a:extLst>
          </p:cNvPr>
          <p:cNvSpPr txBox="1"/>
          <p:nvPr/>
        </p:nvSpPr>
        <p:spPr>
          <a:xfrm>
            <a:off x="3298936" y="812738"/>
            <a:ext cx="8461753" cy="523220"/>
          </a:xfrm>
          <a:prstGeom prst="rect">
            <a:avLst/>
          </a:prstGeom>
          <a:noFill/>
        </p:spPr>
        <p:txBody>
          <a:bodyPr wrap="square">
            <a:spAutoFit/>
          </a:bodyPr>
          <a:lstStyle/>
          <a:p>
            <a:r>
              <a:rPr lang="pt-BR" sz="2800" b="1" dirty="0"/>
              <a:t>Deporte popular.</a:t>
            </a:r>
            <a:endParaRPr lang="es-MX" sz="2800" b="1" dirty="0"/>
          </a:p>
        </p:txBody>
      </p:sp>
      <p:pic>
        <p:nvPicPr>
          <p:cNvPr id="2" name="Imagen 1">
            <a:extLst>
              <a:ext uri="{FF2B5EF4-FFF2-40B4-BE49-F238E27FC236}">
                <a16:creationId xmlns:a16="http://schemas.microsoft.com/office/drawing/2014/main" id="{8265EC3B-C476-0CD6-4927-F5832CF779A2}"/>
              </a:ext>
            </a:extLst>
          </p:cNvPr>
          <p:cNvPicPr>
            <a:picLocks noChangeAspect="1"/>
          </p:cNvPicPr>
          <p:nvPr/>
        </p:nvPicPr>
        <p:blipFill>
          <a:blip r:embed="rId4"/>
          <a:stretch>
            <a:fillRect/>
          </a:stretch>
        </p:blipFill>
        <p:spPr>
          <a:xfrm>
            <a:off x="384684" y="1695671"/>
            <a:ext cx="11036027" cy="162579"/>
          </a:xfrm>
          <a:prstGeom prst="rect">
            <a:avLst/>
          </a:prstGeom>
        </p:spPr>
      </p:pic>
      <p:pic>
        <p:nvPicPr>
          <p:cNvPr id="8" name="Imagen 7">
            <a:extLst>
              <a:ext uri="{FF2B5EF4-FFF2-40B4-BE49-F238E27FC236}">
                <a16:creationId xmlns:a16="http://schemas.microsoft.com/office/drawing/2014/main" id="{17F8F395-4C57-0160-902E-65ADAC65BC56}"/>
              </a:ext>
            </a:extLst>
          </p:cNvPr>
          <p:cNvPicPr>
            <a:picLocks noChangeAspect="1"/>
          </p:cNvPicPr>
          <p:nvPr/>
        </p:nvPicPr>
        <p:blipFill>
          <a:blip r:embed="rId5"/>
          <a:stretch>
            <a:fillRect/>
          </a:stretch>
        </p:blipFill>
        <p:spPr>
          <a:xfrm>
            <a:off x="7697408" y="2999873"/>
            <a:ext cx="3711322" cy="2783491"/>
          </a:xfrm>
          <a:prstGeom prst="rect">
            <a:avLst/>
          </a:prstGeom>
        </p:spPr>
      </p:pic>
      <p:pic>
        <p:nvPicPr>
          <p:cNvPr id="11" name="Imagen 10">
            <a:extLst>
              <a:ext uri="{FF2B5EF4-FFF2-40B4-BE49-F238E27FC236}">
                <a16:creationId xmlns:a16="http://schemas.microsoft.com/office/drawing/2014/main" id="{94D7F385-0D1D-7570-14D9-0E4F729EE111}"/>
              </a:ext>
            </a:extLst>
          </p:cNvPr>
          <p:cNvPicPr>
            <a:picLocks noChangeAspect="1"/>
          </p:cNvPicPr>
          <p:nvPr/>
        </p:nvPicPr>
        <p:blipFill>
          <a:blip r:embed="rId6"/>
          <a:stretch>
            <a:fillRect/>
          </a:stretch>
        </p:blipFill>
        <p:spPr>
          <a:xfrm>
            <a:off x="627922" y="4346113"/>
            <a:ext cx="3141578" cy="2356183"/>
          </a:xfrm>
          <a:prstGeom prst="rect">
            <a:avLst/>
          </a:prstGeom>
        </p:spPr>
      </p:pic>
      <p:pic>
        <p:nvPicPr>
          <p:cNvPr id="16" name="Imagen 15">
            <a:extLst>
              <a:ext uri="{FF2B5EF4-FFF2-40B4-BE49-F238E27FC236}">
                <a16:creationId xmlns:a16="http://schemas.microsoft.com/office/drawing/2014/main" id="{79574191-1E8D-8DA1-9B66-1B83E1A69302}"/>
              </a:ext>
            </a:extLst>
          </p:cNvPr>
          <p:cNvPicPr>
            <a:picLocks noChangeAspect="1"/>
          </p:cNvPicPr>
          <p:nvPr/>
        </p:nvPicPr>
        <p:blipFill>
          <a:blip r:embed="rId7"/>
          <a:stretch>
            <a:fillRect/>
          </a:stretch>
        </p:blipFill>
        <p:spPr>
          <a:xfrm>
            <a:off x="627922" y="1924090"/>
            <a:ext cx="3141578" cy="2356183"/>
          </a:xfrm>
          <a:prstGeom prst="rect">
            <a:avLst/>
          </a:prstGeom>
        </p:spPr>
      </p:pic>
      <p:pic>
        <p:nvPicPr>
          <p:cNvPr id="20" name="Imagen 19">
            <a:extLst>
              <a:ext uri="{FF2B5EF4-FFF2-40B4-BE49-F238E27FC236}">
                <a16:creationId xmlns:a16="http://schemas.microsoft.com/office/drawing/2014/main" id="{ACE5D1CA-BADB-3DA7-1A9B-FFB954F35902}"/>
              </a:ext>
            </a:extLst>
          </p:cNvPr>
          <p:cNvPicPr>
            <a:picLocks noChangeAspect="1"/>
          </p:cNvPicPr>
          <p:nvPr/>
        </p:nvPicPr>
        <p:blipFill>
          <a:blip r:embed="rId8"/>
          <a:stretch>
            <a:fillRect/>
          </a:stretch>
        </p:blipFill>
        <p:spPr>
          <a:xfrm>
            <a:off x="3863814" y="2999873"/>
            <a:ext cx="3711322" cy="2783491"/>
          </a:xfrm>
          <a:prstGeom prst="rect">
            <a:avLst/>
          </a:prstGeom>
        </p:spPr>
      </p:pic>
    </p:spTree>
    <p:extLst>
      <p:ext uri="{BB962C8B-B14F-4D97-AF65-F5344CB8AC3E}">
        <p14:creationId xmlns:p14="http://schemas.microsoft.com/office/powerpoint/2010/main" val="277117100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0FD39-B8F1-FE09-CD9C-BF7461357B05}"/>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BC106ED5-941F-3001-DE50-6975764119F7}"/>
              </a:ext>
            </a:extLst>
          </p:cNvPr>
          <p:cNvPicPr>
            <a:picLocks noChangeAspect="1"/>
          </p:cNvPicPr>
          <p:nvPr/>
        </p:nvPicPr>
        <p:blipFill>
          <a:blip r:embed="rId3"/>
          <a:stretch>
            <a:fillRect/>
          </a:stretch>
        </p:blipFill>
        <p:spPr>
          <a:xfrm>
            <a:off x="431315" y="326363"/>
            <a:ext cx="1638118" cy="794240"/>
          </a:xfrm>
          <a:prstGeom prst="rect">
            <a:avLst/>
          </a:prstGeom>
        </p:spPr>
      </p:pic>
      <p:pic>
        <p:nvPicPr>
          <p:cNvPr id="3" name="Imagen 2">
            <a:extLst>
              <a:ext uri="{FF2B5EF4-FFF2-40B4-BE49-F238E27FC236}">
                <a16:creationId xmlns:a16="http://schemas.microsoft.com/office/drawing/2014/main" id="{661EAD77-A8E2-63E9-B9B8-5F9E875C62DD}"/>
              </a:ext>
            </a:extLst>
          </p:cNvPr>
          <p:cNvPicPr>
            <a:picLocks noChangeAspect="1"/>
          </p:cNvPicPr>
          <p:nvPr/>
        </p:nvPicPr>
        <p:blipFill>
          <a:blip r:embed="rId4"/>
          <a:stretch>
            <a:fillRect/>
          </a:stretch>
        </p:blipFill>
        <p:spPr>
          <a:xfrm flipV="1">
            <a:off x="285077" y="1260912"/>
            <a:ext cx="10960000" cy="161459"/>
          </a:xfrm>
          <a:prstGeom prst="rect">
            <a:avLst/>
          </a:prstGeom>
        </p:spPr>
      </p:pic>
      <p:sp>
        <p:nvSpPr>
          <p:cNvPr id="2" name="CuadroTexto 1">
            <a:extLst>
              <a:ext uri="{FF2B5EF4-FFF2-40B4-BE49-F238E27FC236}">
                <a16:creationId xmlns:a16="http://schemas.microsoft.com/office/drawing/2014/main" id="{C48E6705-7D66-F28F-0A11-06027C014626}"/>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err="1"/>
              <a:t>Juegos</a:t>
            </a:r>
            <a:r>
              <a:rPr lang="pt-BR" sz="2400" b="1" dirty="0"/>
              <a:t> </a:t>
            </a:r>
            <a:r>
              <a:rPr lang="pt-BR" sz="2400" b="1" dirty="0" err="1"/>
              <a:t>Nacionales</a:t>
            </a:r>
            <a:r>
              <a:rPr lang="pt-BR" sz="2400" b="1" dirty="0"/>
              <a:t> Populares</a:t>
            </a:r>
            <a:endParaRPr lang="es-MX" sz="2400" b="1" dirty="0"/>
          </a:p>
        </p:txBody>
      </p:sp>
      <p:sp>
        <p:nvSpPr>
          <p:cNvPr id="6" name="CuadroTexto 5">
            <a:extLst>
              <a:ext uri="{FF2B5EF4-FFF2-40B4-BE49-F238E27FC236}">
                <a16:creationId xmlns:a16="http://schemas.microsoft.com/office/drawing/2014/main" id="{70851ECD-4BCA-93AD-A516-FA8A6B1B7C42}"/>
              </a:ext>
            </a:extLst>
          </p:cNvPr>
          <p:cNvSpPr txBox="1"/>
          <p:nvPr/>
        </p:nvSpPr>
        <p:spPr>
          <a:xfrm>
            <a:off x="431315" y="1710731"/>
            <a:ext cx="4012349" cy="4769191"/>
          </a:xfrm>
          <a:prstGeom prst="rect">
            <a:avLst/>
          </a:prstGeom>
          <a:noFill/>
        </p:spPr>
        <p:txBody>
          <a:bodyPr wrap="square">
            <a:spAutoFit/>
          </a:bodyPr>
          <a:lstStyle/>
          <a:p>
            <a:pPr lvl="0" algn="just">
              <a:lnSpc>
                <a:spcPct val="107000"/>
              </a:lnSpc>
              <a:spcAft>
                <a:spcPts val="800"/>
              </a:spcAft>
              <a:tabLst>
                <a:tab pos="2806065" algn="ctr"/>
              </a:tabLst>
            </a:pPr>
            <a:r>
              <a:rPr lang="es-MX" sz="1900" b="1" dirty="0">
                <a:effectLst/>
                <a:latin typeface="Ebrima" panose="02000000000000000000" pitchFamily="2" charset="0"/>
                <a:ea typeface="Calibri" panose="020F0502020204030204" pitchFamily="34" charset="0"/>
                <a:cs typeface="Open Sans" panose="020B0606030504020204" pitchFamily="34" charset="0"/>
              </a:rPr>
              <a:t>Juegos Nacionales Populares.</a:t>
            </a:r>
            <a:r>
              <a:rPr lang="es-MX" sz="1900" dirty="0">
                <a:effectLst/>
                <a:latin typeface="Ebrima" panose="02000000000000000000" pitchFamily="2" charset="0"/>
                <a:ea typeface="Calibri" panose="020F0502020204030204" pitchFamily="34" charset="0"/>
                <a:cs typeface="Open Sans" panose="020B0606030504020204" pitchFamily="34" charset="0"/>
              </a:rPr>
              <a:t> Nuestro selectivo para la participación en la Etapa Estatal de los Juegos Nacionales Populares en las disciplinas de futbol 6x6, artes marciales y box, Se apoya a 86 deportistas y entrenadores con uniformes, transportación, y alimentos en la sede de Cozumel.</a:t>
            </a:r>
            <a:r>
              <a:rPr lang="es-MX" sz="1900" dirty="0">
                <a:latin typeface="Ebrima" panose="02000000000000000000" pitchFamily="2" charset="0"/>
                <a:ea typeface="Calibri" panose="020F0502020204030204" pitchFamily="34" charset="0"/>
                <a:cs typeface="Open Sans" panose="020B0606030504020204" pitchFamily="34" charset="0"/>
              </a:rPr>
              <a:t> Las elecciones Sub 15 y Sub 17 femenil, así como 16 atletas de artes marciales y 3 de box, brillaron en el estatal realizado en Cozumel, logrando su clasificación a los Juegos Nacionales Populares.</a:t>
            </a:r>
            <a:endParaRPr lang="es-MX" sz="19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 name="Imagen 12">
            <a:extLst>
              <a:ext uri="{FF2B5EF4-FFF2-40B4-BE49-F238E27FC236}">
                <a16:creationId xmlns:a16="http://schemas.microsoft.com/office/drawing/2014/main" id="{4D6521CF-360D-CBA6-0CDC-C35F7B79274F}"/>
              </a:ext>
            </a:extLst>
          </p:cNvPr>
          <p:cNvPicPr>
            <a:picLocks noChangeAspect="1"/>
          </p:cNvPicPr>
          <p:nvPr/>
        </p:nvPicPr>
        <p:blipFill>
          <a:blip r:embed="rId5"/>
          <a:stretch>
            <a:fillRect/>
          </a:stretch>
        </p:blipFill>
        <p:spPr>
          <a:xfrm>
            <a:off x="4656671" y="1562680"/>
            <a:ext cx="7104015" cy="5064386"/>
          </a:xfrm>
          <a:prstGeom prst="rect">
            <a:avLst/>
          </a:prstGeom>
        </p:spPr>
      </p:pic>
    </p:spTree>
    <p:extLst>
      <p:ext uri="{BB962C8B-B14F-4D97-AF65-F5344CB8AC3E}">
        <p14:creationId xmlns:p14="http://schemas.microsoft.com/office/powerpoint/2010/main" val="384207374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35C2D-74D8-E88B-B5C3-FE8CC88B55F1}"/>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144DBD3C-8414-62EC-3CDA-428ED5FDF930}"/>
              </a:ext>
            </a:extLst>
          </p:cNvPr>
          <p:cNvPicPr>
            <a:picLocks noChangeAspect="1"/>
          </p:cNvPicPr>
          <p:nvPr/>
        </p:nvPicPr>
        <p:blipFill>
          <a:blip r:embed="rId3"/>
          <a:stretch>
            <a:fillRect/>
          </a:stretch>
        </p:blipFill>
        <p:spPr>
          <a:xfrm>
            <a:off x="431315" y="326363"/>
            <a:ext cx="1638118" cy="794240"/>
          </a:xfrm>
          <a:prstGeom prst="rect">
            <a:avLst/>
          </a:prstGeom>
        </p:spPr>
      </p:pic>
      <p:pic>
        <p:nvPicPr>
          <p:cNvPr id="3" name="Imagen 2">
            <a:extLst>
              <a:ext uri="{FF2B5EF4-FFF2-40B4-BE49-F238E27FC236}">
                <a16:creationId xmlns:a16="http://schemas.microsoft.com/office/drawing/2014/main" id="{0F836276-435B-F4ED-7318-92CB9AC43BF3}"/>
              </a:ext>
            </a:extLst>
          </p:cNvPr>
          <p:cNvPicPr>
            <a:picLocks noChangeAspect="1"/>
          </p:cNvPicPr>
          <p:nvPr/>
        </p:nvPicPr>
        <p:blipFill>
          <a:blip r:embed="rId4"/>
          <a:stretch>
            <a:fillRect/>
          </a:stretch>
        </p:blipFill>
        <p:spPr>
          <a:xfrm flipV="1">
            <a:off x="285077" y="1260912"/>
            <a:ext cx="10960000" cy="161459"/>
          </a:xfrm>
          <a:prstGeom prst="rect">
            <a:avLst/>
          </a:prstGeom>
        </p:spPr>
      </p:pic>
      <p:sp>
        <p:nvSpPr>
          <p:cNvPr id="2" name="CuadroTexto 1">
            <a:extLst>
              <a:ext uri="{FF2B5EF4-FFF2-40B4-BE49-F238E27FC236}">
                <a16:creationId xmlns:a16="http://schemas.microsoft.com/office/drawing/2014/main" id="{C3C6DE6B-1B9F-7310-516D-E3ABDB90B687}"/>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err="1"/>
              <a:t>Juegos</a:t>
            </a:r>
            <a:r>
              <a:rPr lang="pt-BR" sz="2400" b="1" dirty="0"/>
              <a:t> </a:t>
            </a:r>
            <a:r>
              <a:rPr lang="pt-BR" sz="2400" b="1" dirty="0" err="1"/>
              <a:t>Nacionales</a:t>
            </a:r>
            <a:r>
              <a:rPr lang="pt-BR" sz="2400" b="1" dirty="0"/>
              <a:t> Populares</a:t>
            </a:r>
            <a:endParaRPr lang="es-MX" sz="2400" b="1" dirty="0"/>
          </a:p>
        </p:txBody>
      </p:sp>
      <p:pic>
        <p:nvPicPr>
          <p:cNvPr id="5" name="Imagen 4">
            <a:extLst>
              <a:ext uri="{FF2B5EF4-FFF2-40B4-BE49-F238E27FC236}">
                <a16:creationId xmlns:a16="http://schemas.microsoft.com/office/drawing/2014/main" id="{4292334C-DF00-38DE-AFC4-D0CE95DE6184}"/>
              </a:ext>
            </a:extLst>
          </p:cNvPr>
          <p:cNvPicPr>
            <a:picLocks noChangeAspect="1"/>
          </p:cNvPicPr>
          <p:nvPr/>
        </p:nvPicPr>
        <p:blipFill>
          <a:blip r:embed="rId5"/>
          <a:stretch>
            <a:fillRect/>
          </a:stretch>
        </p:blipFill>
        <p:spPr>
          <a:xfrm>
            <a:off x="218168" y="1982803"/>
            <a:ext cx="4913748" cy="3685311"/>
          </a:xfrm>
          <a:prstGeom prst="rect">
            <a:avLst/>
          </a:prstGeom>
        </p:spPr>
      </p:pic>
      <p:pic>
        <p:nvPicPr>
          <p:cNvPr id="8" name="Imagen 7">
            <a:extLst>
              <a:ext uri="{FF2B5EF4-FFF2-40B4-BE49-F238E27FC236}">
                <a16:creationId xmlns:a16="http://schemas.microsoft.com/office/drawing/2014/main" id="{72BC5BDC-FA28-DC5E-A19C-1F889A27925E}"/>
              </a:ext>
            </a:extLst>
          </p:cNvPr>
          <p:cNvPicPr>
            <a:picLocks noChangeAspect="1"/>
          </p:cNvPicPr>
          <p:nvPr/>
        </p:nvPicPr>
        <p:blipFill>
          <a:blip r:embed="rId6"/>
          <a:stretch>
            <a:fillRect/>
          </a:stretch>
        </p:blipFill>
        <p:spPr>
          <a:xfrm>
            <a:off x="5290247" y="1982803"/>
            <a:ext cx="6551664" cy="3685311"/>
          </a:xfrm>
          <a:prstGeom prst="rect">
            <a:avLst/>
          </a:prstGeom>
        </p:spPr>
      </p:pic>
    </p:spTree>
    <p:extLst>
      <p:ext uri="{BB962C8B-B14F-4D97-AF65-F5344CB8AC3E}">
        <p14:creationId xmlns:p14="http://schemas.microsoft.com/office/powerpoint/2010/main" val="397473556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D091B-04CF-9A3A-CC3E-8FE039C67604}"/>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6D40D76A-76A8-631D-C192-F3D013EF436F}"/>
              </a:ext>
            </a:extLst>
          </p:cNvPr>
          <p:cNvPicPr>
            <a:picLocks noChangeAspect="1"/>
          </p:cNvPicPr>
          <p:nvPr/>
        </p:nvPicPr>
        <p:blipFill>
          <a:blip r:embed="rId3"/>
          <a:stretch>
            <a:fillRect/>
          </a:stretch>
        </p:blipFill>
        <p:spPr>
          <a:xfrm>
            <a:off x="431314" y="518867"/>
            <a:ext cx="2291361" cy="1110964"/>
          </a:xfrm>
          <a:prstGeom prst="rect">
            <a:avLst/>
          </a:prstGeom>
        </p:spPr>
      </p:pic>
      <p:pic>
        <p:nvPicPr>
          <p:cNvPr id="3" name="Imagen 2">
            <a:extLst>
              <a:ext uri="{FF2B5EF4-FFF2-40B4-BE49-F238E27FC236}">
                <a16:creationId xmlns:a16="http://schemas.microsoft.com/office/drawing/2014/main" id="{01DB994E-EB3E-06D2-D84B-9F72D6298948}"/>
              </a:ext>
            </a:extLst>
          </p:cNvPr>
          <p:cNvPicPr>
            <a:picLocks noChangeAspect="1"/>
          </p:cNvPicPr>
          <p:nvPr/>
        </p:nvPicPr>
        <p:blipFill>
          <a:blip r:embed="rId4"/>
          <a:stretch>
            <a:fillRect/>
          </a:stretch>
        </p:blipFill>
        <p:spPr>
          <a:xfrm flipV="1">
            <a:off x="285077" y="1790298"/>
            <a:ext cx="10960000" cy="161459"/>
          </a:xfrm>
          <a:prstGeom prst="rect">
            <a:avLst/>
          </a:prstGeom>
        </p:spPr>
      </p:pic>
      <p:sp>
        <p:nvSpPr>
          <p:cNvPr id="2" name="CuadroTexto 1">
            <a:extLst>
              <a:ext uri="{FF2B5EF4-FFF2-40B4-BE49-F238E27FC236}">
                <a16:creationId xmlns:a16="http://schemas.microsoft.com/office/drawing/2014/main" id="{83D7F9F1-2E5C-DC1B-0F38-756AED4948D2}"/>
              </a:ext>
            </a:extLst>
          </p:cNvPr>
          <p:cNvSpPr txBox="1"/>
          <p:nvPr/>
        </p:nvSpPr>
        <p:spPr>
          <a:xfrm>
            <a:off x="3438819" y="854277"/>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err="1"/>
              <a:t>Juegos</a:t>
            </a:r>
            <a:r>
              <a:rPr lang="pt-BR" sz="2400" b="1" dirty="0"/>
              <a:t> </a:t>
            </a:r>
            <a:r>
              <a:rPr lang="pt-BR" sz="2400" b="1" dirty="0" err="1"/>
              <a:t>Nacionales</a:t>
            </a:r>
            <a:r>
              <a:rPr lang="pt-BR" sz="2400" b="1" dirty="0"/>
              <a:t> Populares</a:t>
            </a:r>
            <a:endParaRPr lang="es-MX" sz="2400" b="1" dirty="0"/>
          </a:p>
        </p:txBody>
      </p:sp>
      <p:pic>
        <p:nvPicPr>
          <p:cNvPr id="9" name="Imagen 8">
            <a:extLst>
              <a:ext uri="{FF2B5EF4-FFF2-40B4-BE49-F238E27FC236}">
                <a16:creationId xmlns:a16="http://schemas.microsoft.com/office/drawing/2014/main" id="{6E486005-2291-DB89-83D1-F470561D9C4F}"/>
              </a:ext>
            </a:extLst>
          </p:cNvPr>
          <p:cNvPicPr>
            <a:picLocks noChangeAspect="1"/>
          </p:cNvPicPr>
          <p:nvPr/>
        </p:nvPicPr>
        <p:blipFill>
          <a:blip r:embed="rId5"/>
          <a:stretch>
            <a:fillRect/>
          </a:stretch>
        </p:blipFill>
        <p:spPr>
          <a:xfrm>
            <a:off x="619074" y="2424035"/>
            <a:ext cx="5220130" cy="3915098"/>
          </a:xfrm>
          <a:prstGeom prst="rect">
            <a:avLst/>
          </a:prstGeom>
        </p:spPr>
      </p:pic>
      <p:pic>
        <p:nvPicPr>
          <p:cNvPr id="11" name="Imagen 10">
            <a:extLst>
              <a:ext uri="{FF2B5EF4-FFF2-40B4-BE49-F238E27FC236}">
                <a16:creationId xmlns:a16="http://schemas.microsoft.com/office/drawing/2014/main" id="{26B9ADE9-7925-FBEA-99F0-330FE1522BAB}"/>
              </a:ext>
            </a:extLst>
          </p:cNvPr>
          <p:cNvPicPr>
            <a:picLocks noChangeAspect="1"/>
          </p:cNvPicPr>
          <p:nvPr/>
        </p:nvPicPr>
        <p:blipFill>
          <a:blip r:embed="rId6"/>
          <a:stretch>
            <a:fillRect/>
          </a:stretch>
        </p:blipFill>
        <p:spPr>
          <a:xfrm>
            <a:off x="6096000" y="2424035"/>
            <a:ext cx="5220130" cy="3915098"/>
          </a:xfrm>
          <a:prstGeom prst="rect">
            <a:avLst/>
          </a:prstGeom>
        </p:spPr>
      </p:pic>
    </p:spTree>
    <p:extLst>
      <p:ext uri="{BB962C8B-B14F-4D97-AF65-F5344CB8AC3E}">
        <p14:creationId xmlns:p14="http://schemas.microsoft.com/office/powerpoint/2010/main" val="129505720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44ACC865-58A2-EB98-D5C6-BDA23AAAD35C}"/>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Curso de Verano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3D66C58E-20BE-FAD6-C312-E2EB37D8F6C5}"/>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146DC397-8497-45C1-9F07-CD422D275F64}"/>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8" name="CuadroTexto 7">
            <a:extLst>
              <a:ext uri="{FF2B5EF4-FFF2-40B4-BE49-F238E27FC236}">
                <a16:creationId xmlns:a16="http://schemas.microsoft.com/office/drawing/2014/main" id="{4D513CB5-E286-1033-533C-5280F5FFD12C}"/>
              </a:ext>
            </a:extLst>
          </p:cNvPr>
          <p:cNvSpPr txBox="1"/>
          <p:nvPr/>
        </p:nvSpPr>
        <p:spPr>
          <a:xfrm>
            <a:off x="509253" y="1776960"/>
            <a:ext cx="10911458" cy="2151871"/>
          </a:xfrm>
          <a:prstGeom prst="rect">
            <a:avLst/>
          </a:prstGeom>
          <a:noFill/>
        </p:spPr>
        <p:txBody>
          <a:bodyPr wrap="square">
            <a:spAutoFit/>
          </a:bodyPr>
          <a:lstStyle/>
          <a:p>
            <a:pPr lvl="0" algn="just">
              <a:lnSpc>
                <a:spcPct val="107000"/>
              </a:lnSpc>
              <a:spcAft>
                <a:spcPts val="800"/>
              </a:spcAft>
              <a:tabLst>
                <a:tab pos="2806065" algn="ctr"/>
              </a:tabLst>
            </a:pPr>
            <a:r>
              <a:rPr lang="es-MX" sz="1800" b="1" dirty="0">
                <a:effectLst/>
                <a:latin typeface="Ebrima" panose="02000000000000000000" pitchFamily="2" charset="0"/>
                <a:ea typeface="Calibri" panose="020F0502020204030204" pitchFamily="34" charset="0"/>
                <a:cs typeface="Open Sans" panose="020B0606030504020204" pitchFamily="34" charset="0"/>
              </a:rPr>
              <a:t>Curso de Verano.</a:t>
            </a:r>
            <a:r>
              <a:rPr lang="es-MX" sz="1800" dirty="0">
                <a:effectLst/>
                <a:latin typeface="Ebrima" panose="02000000000000000000" pitchFamily="2" charset="0"/>
                <a:ea typeface="Calibri" panose="020F0502020204030204" pitchFamily="34" charset="0"/>
                <a:cs typeface="Open Sans" panose="020B0606030504020204" pitchFamily="34" charset="0"/>
              </a:rPr>
              <a:t> Se realiza cada año en las vacaciones de verano a partir del mes de julio el curso de verano </a:t>
            </a:r>
            <a:r>
              <a:rPr lang="es-MX" sz="1800" b="1" dirty="0" err="1">
                <a:effectLst/>
                <a:latin typeface="Ebrima" panose="02000000000000000000" pitchFamily="2" charset="0"/>
                <a:ea typeface="Calibri" panose="020F0502020204030204" pitchFamily="34" charset="0"/>
                <a:cs typeface="Open Sans" panose="020B0606030504020204" pitchFamily="34" charset="0"/>
              </a:rPr>
              <a:t>Baaxloop</a:t>
            </a:r>
            <a:r>
              <a:rPr lang="es-MX" sz="1800" b="1" dirty="0">
                <a:effectLst/>
                <a:latin typeface="Ebrima" panose="02000000000000000000" pitchFamily="2" charset="0"/>
                <a:ea typeface="Calibri" panose="020F0502020204030204" pitchFamily="34" charset="0"/>
                <a:cs typeface="Open Sans" panose="020B0606030504020204" pitchFamily="34" charset="0"/>
              </a:rPr>
              <a:t> </a:t>
            </a:r>
            <a:r>
              <a:rPr lang="es-MX" sz="1800" b="1" dirty="0" err="1">
                <a:effectLst/>
                <a:latin typeface="Ebrima" panose="02000000000000000000" pitchFamily="2" charset="0"/>
                <a:ea typeface="Calibri" panose="020F0502020204030204" pitchFamily="34" charset="0"/>
                <a:cs typeface="Open Sans" panose="020B0606030504020204" pitchFamily="34" charset="0"/>
              </a:rPr>
              <a:t>Palaloob</a:t>
            </a:r>
            <a:r>
              <a:rPr lang="es-MX" sz="1800" dirty="0">
                <a:effectLst/>
                <a:latin typeface="Ebrima" panose="02000000000000000000" pitchFamily="2" charset="0"/>
                <a:ea typeface="Calibri" panose="020F0502020204030204" pitchFamily="34" charset="0"/>
                <a:cs typeface="Open Sans" panose="020B0606030504020204" pitchFamily="34" charset="0"/>
              </a:rPr>
              <a:t>. En esta edición participación de </a:t>
            </a:r>
            <a:r>
              <a:rPr lang="es-MX" sz="1800" b="1" dirty="0">
                <a:effectLst/>
                <a:latin typeface="Ebrima" panose="02000000000000000000" pitchFamily="2" charset="0"/>
                <a:ea typeface="Calibri" panose="020F0502020204030204" pitchFamily="34" charset="0"/>
                <a:cs typeface="Open Sans" panose="020B0606030504020204" pitchFamily="34" charset="0"/>
              </a:rPr>
              <a:t>520 menores</a:t>
            </a:r>
            <a:r>
              <a:rPr lang="es-MX" sz="1800" dirty="0">
                <a:effectLst/>
                <a:latin typeface="Ebrima" panose="02000000000000000000" pitchFamily="2" charset="0"/>
                <a:ea typeface="Calibri" panose="020F0502020204030204" pitchFamily="34" charset="0"/>
                <a:cs typeface="Open Sans" panose="020B0606030504020204" pitchFamily="34" charset="0"/>
              </a:rPr>
              <a:t> (233 niñas y 287 niños ) de 6 a 14 años 190 niños y 160 niñas. Con la práctica de 27 disciplinas deportivas entre las que destacan Ajedrez, atletismo, boxeo, </a:t>
            </a:r>
            <a:r>
              <a:rPr lang="es-MX" sz="1800" dirty="0" err="1">
                <a:effectLst/>
                <a:latin typeface="Ebrima" panose="02000000000000000000" pitchFamily="2" charset="0"/>
                <a:ea typeface="Calibri" panose="020F0502020204030204" pitchFamily="34" charset="0"/>
                <a:cs typeface="Open Sans" panose="020B0606030504020204" pitchFamily="34" charset="0"/>
              </a:rPr>
              <a:t>breaking</a:t>
            </a:r>
            <a:r>
              <a:rPr lang="es-MX" sz="1800" dirty="0">
                <a:effectLst/>
                <a:latin typeface="Ebrima" panose="02000000000000000000" pitchFamily="2" charset="0"/>
                <a:ea typeface="Calibri" panose="020F0502020204030204" pitchFamily="34" charset="0"/>
                <a:cs typeface="Open Sans" panose="020B0606030504020204" pitchFamily="34" charset="0"/>
              </a:rPr>
              <a:t>, hockey sobre pasto, karate, taekwondo, tocho bandera, rugby, basquetbol, fútbol, así también orientación de nutrición, pláticas de prevención del delito, de bomberos, y de equino terapia. Al final y como parte del objetivo de la actividad se canalizaron niñas y niños como semilleros de las disciplinas deportivas olímpicas.</a:t>
            </a:r>
            <a:endParaRPr lang="es-MX"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Imagen 9">
            <a:extLst>
              <a:ext uri="{FF2B5EF4-FFF2-40B4-BE49-F238E27FC236}">
                <a16:creationId xmlns:a16="http://schemas.microsoft.com/office/drawing/2014/main" id="{8C6C28DC-5E16-0DFC-8F34-9CD018F1CD33}"/>
              </a:ext>
            </a:extLst>
          </p:cNvPr>
          <p:cNvPicPr>
            <a:picLocks noChangeAspect="1"/>
          </p:cNvPicPr>
          <p:nvPr/>
        </p:nvPicPr>
        <p:blipFill>
          <a:blip r:embed="rId5"/>
          <a:stretch>
            <a:fillRect/>
          </a:stretch>
        </p:blipFill>
        <p:spPr>
          <a:xfrm>
            <a:off x="6566088" y="3859244"/>
            <a:ext cx="3905559" cy="2929169"/>
          </a:xfrm>
          <a:prstGeom prst="rect">
            <a:avLst/>
          </a:prstGeom>
        </p:spPr>
      </p:pic>
      <p:pic>
        <p:nvPicPr>
          <p:cNvPr id="14" name="Imagen 13">
            <a:extLst>
              <a:ext uri="{FF2B5EF4-FFF2-40B4-BE49-F238E27FC236}">
                <a16:creationId xmlns:a16="http://schemas.microsoft.com/office/drawing/2014/main" id="{0E106C3A-241F-EBA0-0D9E-D10D6058F3E6}"/>
              </a:ext>
            </a:extLst>
          </p:cNvPr>
          <p:cNvPicPr>
            <a:picLocks noChangeAspect="1"/>
          </p:cNvPicPr>
          <p:nvPr/>
        </p:nvPicPr>
        <p:blipFill>
          <a:blip r:embed="rId6"/>
          <a:stretch>
            <a:fillRect/>
          </a:stretch>
        </p:blipFill>
        <p:spPr>
          <a:xfrm>
            <a:off x="1720353" y="3859244"/>
            <a:ext cx="3905559" cy="2928404"/>
          </a:xfrm>
          <a:prstGeom prst="rect">
            <a:avLst/>
          </a:prstGeom>
        </p:spPr>
      </p:pic>
    </p:spTree>
    <p:extLst>
      <p:ext uri="{BB962C8B-B14F-4D97-AF65-F5344CB8AC3E}">
        <p14:creationId xmlns:p14="http://schemas.microsoft.com/office/powerpoint/2010/main" val="385220325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F513A7-EB77-D0C0-FAAD-AA8B5172CF71}"/>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5E23BF86-FCF5-8879-04F1-5421589E6654}"/>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Curso de Verano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E2BBD859-1768-553D-0C7C-14CC3D597B0D}"/>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D2B2E38A-EFA7-59DF-D6B7-27A6678AB611}"/>
              </a:ext>
            </a:extLst>
          </p:cNvPr>
          <p:cNvPicPr>
            <a:picLocks noChangeAspect="1"/>
          </p:cNvPicPr>
          <p:nvPr/>
        </p:nvPicPr>
        <p:blipFill>
          <a:blip r:embed="rId4"/>
          <a:stretch>
            <a:fillRect/>
          </a:stretch>
        </p:blipFill>
        <p:spPr>
          <a:xfrm>
            <a:off x="384684" y="1614381"/>
            <a:ext cx="11036027" cy="162579"/>
          </a:xfrm>
          <a:prstGeom prst="rect">
            <a:avLst/>
          </a:prstGeom>
        </p:spPr>
      </p:pic>
      <p:pic>
        <p:nvPicPr>
          <p:cNvPr id="8" name="Imagen 7">
            <a:extLst>
              <a:ext uri="{FF2B5EF4-FFF2-40B4-BE49-F238E27FC236}">
                <a16:creationId xmlns:a16="http://schemas.microsoft.com/office/drawing/2014/main" id="{F0108200-2FFD-45F8-3FEC-FD7626887302}"/>
              </a:ext>
            </a:extLst>
          </p:cNvPr>
          <p:cNvPicPr>
            <a:picLocks noChangeAspect="1"/>
          </p:cNvPicPr>
          <p:nvPr/>
        </p:nvPicPr>
        <p:blipFill>
          <a:blip r:embed="rId5"/>
          <a:stretch>
            <a:fillRect/>
          </a:stretch>
        </p:blipFill>
        <p:spPr>
          <a:xfrm>
            <a:off x="623022" y="2085473"/>
            <a:ext cx="5251114" cy="3938336"/>
          </a:xfrm>
          <a:prstGeom prst="rect">
            <a:avLst/>
          </a:prstGeom>
        </p:spPr>
      </p:pic>
      <p:pic>
        <p:nvPicPr>
          <p:cNvPr id="10" name="Imagen 9">
            <a:extLst>
              <a:ext uri="{FF2B5EF4-FFF2-40B4-BE49-F238E27FC236}">
                <a16:creationId xmlns:a16="http://schemas.microsoft.com/office/drawing/2014/main" id="{AE56B208-9244-6A95-B7D7-B87A4C072D7B}"/>
              </a:ext>
            </a:extLst>
          </p:cNvPr>
          <p:cNvPicPr>
            <a:picLocks noChangeAspect="1"/>
          </p:cNvPicPr>
          <p:nvPr/>
        </p:nvPicPr>
        <p:blipFill>
          <a:blip r:embed="rId6"/>
          <a:stretch>
            <a:fillRect/>
          </a:stretch>
        </p:blipFill>
        <p:spPr>
          <a:xfrm>
            <a:off x="6051134" y="2085473"/>
            <a:ext cx="5251116" cy="3938337"/>
          </a:xfrm>
          <a:prstGeom prst="rect">
            <a:avLst/>
          </a:prstGeom>
        </p:spPr>
      </p:pic>
    </p:spTree>
    <p:extLst>
      <p:ext uri="{BB962C8B-B14F-4D97-AF65-F5344CB8AC3E}">
        <p14:creationId xmlns:p14="http://schemas.microsoft.com/office/powerpoint/2010/main" val="381074668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5DC990-C3A7-86E6-60F8-4AC9D624F9B6}"/>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121EEFA0-F41A-07CD-467A-1BED2F073EFE}"/>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Curso de Verano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7EE77BA0-C305-79AC-FB3A-55E36434C2BE}"/>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5DE8D747-5D76-ED7B-BF31-07B9FBD420D6}"/>
              </a:ext>
            </a:extLst>
          </p:cNvPr>
          <p:cNvPicPr>
            <a:picLocks noChangeAspect="1"/>
          </p:cNvPicPr>
          <p:nvPr/>
        </p:nvPicPr>
        <p:blipFill>
          <a:blip r:embed="rId4"/>
          <a:stretch>
            <a:fillRect/>
          </a:stretch>
        </p:blipFill>
        <p:spPr>
          <a:xfrm>
            <a:off x="384684" y="1614381"/>
            <a:ext cx="11036027" cy="162579"/>
          </a:xfrm>
          <a:prstGeom prst="rect">
            <a:avLst/>
          </a:prstGeom>
        </p:spPr>
      </p:pic>
      <p:pic>
        <p:nvPicPr>
          <p:cNvPr id="4" name="Imagen 3">
            <a:extLst>
              <a:ext uri="{FF2B5EF4-FFF2-40B4-BE49-F238E27FC236}">
                <a16:creationId xmlns:a16="http://schemas.microsoft.com/office/drawing/2014/main" id="{372DC47B-C267-099F-1022-EFDFB5B20CD8}"/>
              </a:ext>
            </a:extLst>
          </p:cNvPr>
          <p:cNvPicPr>
            <a:picLocks noChangeAspect="1"/>
          </p:cNvPicPr>
          <p:nvPr/>
        </p:nvPicPr>
        <p:blipFill>
          <a:blip r:embed="rId5"/>
          <a:stretch>
            <a:fillRect/>
          </a:stretch>
        </p:blipFill>
        <p:spPr>
          <a:xfrm>
            <a:off x="797691" y="2218509"/>
            <a:ext cx="4267527" cy="3200645"/>
          </a:xfrm>
          <a:prstGeom prst="rect">
            <a:avLst/>
          </a:prstGeom>
        </p:spPr>
      </p:pic>
      <p:pic>
        <p:nvPicPr>
          <p:cNvPr id="9" name="Imagen 8">
            <a:extLst>
              <a:ext uri="{FF2B5EF4-FFF2-40B4-BE49-F238E27FC236}">
                <a16:creationId xmlns:a16="http://schemas.microsoft.com/office/drawing/2014/main" id="{FE6542CC-765A-C4F2-F010-66158091F18C}"/>
              </a:ext>
            </a:extLst>
          </p:cNvPr>
          <p:cNvPicPr>
            <a:picLocks noChangeAspect="1"/>
          </p:cNvPicPr>
          <p:nvPr/>
        </p:nvPicPr>
        <p:blipFill>
          <a:blip r:embed="rId6"/>
          <a:stretch>
            <a:fillRect/>
          </a:stretch>
        </p:blipFill>
        <p:spPr>
          <a:xfrm>
            <a:off x="5471013" y="2218509"/>
            <a:ext cx="5742745" cy="3230294"/>
          </a:xfrm>
          <a:prstGeom prst="rect">
            <a:avLst/>
          </a:prstGeom>
        </p:spPr>
      </p:pic>
    </p:spTree>
    <p:extLst>
      <p:ext uri="{BB962C8B-B14F-4D97-AF65-F5344CB8AC3E}">
        <p14:creationId xmlns:p14="http://schemas.microsoft.com/office/powerpoint/2010/main" val="154683561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74BFC97-F304-D72E-09C5-BFA171236EF8}"/>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D15FB54C-1D2F-6137-765C-8EE1308D7944}"/>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Deporte Adaptado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42C8DDCE-2D0B-84E2-8C0B-ADD0173530FB}"/>
              </a:ext>
            </a:extLst>
          </p:cNvPr>
          <p:cNvPicPr>
            <a:picLocks noChangeAspect="1"/>
          </p:cNvPicPr>
          <p:nvPr/>
        </p:nvPicPr>
        <p:blipFill>
          <a:blip r:embed="rId3"/>
          <a:stretch>
            <a:fillRect/>
          </a:stretch>
        </p:blipFill>
        <p:spPr>
          <a:xfrm>
            <a:off x="509252" y="272778"/>
            <a:ext cx="1768727" cy="858020"/>
          </a:xfrm>
          <a:prstGeom prst="rect">
            <a:avLst/>
          </a:prstGeom>
        </p:spPr>
      </p:pic>
      <p:pic>
        <p:nvPicPr>
          <p:cNvPr id="3" name="Imagen 2">
            <a:extLst>
              <a:ext uri="{FF2B5EF4-FFF2-40B4-BE49-F238E27FC236}">
                <a16:creationId xmlns:a16="http://schemas.microsoft.com/office/drawing/2014/main" id="{5FD4D9B7-08ED-C168-748A-B22C138226BA}"/>
              </a:ext>
            </a:extLst>
          </p:cNvPr>
          <p:cNvPicPr>
            <a:picLocks noChangeAspect="1"/>
          </p:cNvPicPr>
          <p:nvPr/>
        </p:nvPicPr>
        <p:blipFill>
          <a:blip r:embed="rId4"/>
          <a:stretch>
            <a:fillRect/>
          </a:stretch>
        </p:blipFill>
        <p:spPr>
          <a:xfrm>
            <a:off x="384683" y="1229484"/>
            <a:ext cx="11036027" cy="162579"/>
          </a:xfrm>
          <a:prstGeom prst="rect">
            <a:avLst/>
          </a:prstGeom>
        </p:spPr>
      </p:pic>
      <p:sp>
        <p:nvSpPr>
          <p:cNvPr id="8" name="CuadroTexto 7">
            <a:extLst>
              <a:ext uri="{FF2B5EF4-FFF2-40B4-BE49-F238E27FC236}">
                <a16:creationId xmlns:a16="http://schemas.microsoft.com/office/drawing/2014/main" id="{655CC3A8-7661-3950-2BD9-CB8CAB8CE678}"/>
              </a:ext>
            </a:extLst>
          </p:cNvPr>
          <p:cNvSpPr txBox="1"/>
          <p:nvPr/>
        </p:nvSpPr>
        <p:spPr>
          <a:xfrm>
            <a:off x="509251" y="1424147"/>
            <a:ext cx="10911459" cy="2380908"/>
          </a:xfrm>
          <a:prstGeom prst="rect">
            <a:avLst/>
          </a:prstGeom>
          <a:noFill/>
        </p:spPr>
        <p:txBody>
          <a:bodyPr wrap="square">
            <a:spAutoFit/>
          </a:bodyPr>
          <a:lstStyle/>
          <a:p>
            <a:pPr lvl="0" algn="just">
              <a:lnSpc>
                <a:spcPct val="107000"/>
              </a:lnSpc>
              <a:spcAft>
                <a:spcPts val="800"/>
              </a:spcAft>
              <a:tabLst>
                <a:tab pos="2806065" algn="ctr"/>
              </a:tabLst>
            </a:pPr>
            <a:r>
              <a:rPr lang="es-MX" sz="2000" b="1" dirty="0">
                <a:effectLst/>
                <a:latin typeface="Ebrima" panose="02000000000000000000" pitchFamily="2" charset="0"/>
                <a:ea typeface="Calibri" panose="020F0502020204030204" pitchFamily="34" charset="0"/>
                <a:cs typeface="Open Sans" panose="020B0606030504020204" pitchFamily="34" charset="0"/>
              </a:rPr>
              <a:t>Deporte Adaptado.</a:t>
            </a:r>
            <a:r>
              <a:rPr lang="es-MX" sz="2000" dirty="0">
                <a:effectLst/>
                <a:latin typeface="Ebrima" panose="02000000000000000000" pitchFamily="2" charset="0"/>
                <a:ea typeface="Calibri" panose="020F0502020204030204" pitchFamily="34" charset="0"/>
                <a:cs typeface="Open Sans" panose="020B0606030504020204" pitchFamily="34" charset="0"/>
              </a:rPr>
              <a:t> Las escuelas de formación en disciplinas del deporte adaptado del Instituto del Deporte con entrenamientos de </a:t>
            </a:r>
            <a:r>
              <a:rPr lang="es-MX" sz="2000" dirty="0" err="1">
                <a:effectLst/>
                <a:latin typeface="Ebrima" panose="02000000000000000000" pitchFamily="2" charset="0"/>
                <a:ea typeface="Calibri" panose="020F0502020204030204" pitchFamily="34" charset="0"/>
                <a:cs typeface="Open Sans" panose="020B0606030504020204" pitchFamily="34" charset="0"/>
              </a:rPr>
              <a:t>para-atletismo</a:t>
            </a:r>
            <a:r>
              <a:rPr lang="es-MX" sz="2000" dirty="0">
                <a:effectLst/>
                <a:latin typeface="Ebrima" panose="02000000000000000000" pitchFamily="2" charset="0"/>
                <a:ea typeface="Calibri" panose="020F0502020204030204" pitchFamily="34" charset="0"/>
                <a:cs typeface="Open Sans" panose="020B0606030504020204" pitchFamily="34" charset="0"/>
              </a:rPr>
              <a:t>, </a:t>
            </a:r>
            <a:r>
              <a:rPr lang="es-MX" sz="2000" dirty="0" err="1">
                <a:effectLst/>
                <a:latin typeface="Ebrima" panose="02000000000000000000" pitchFamily="2" charset="0"/>
                <a:ea typeface="Calibri" panose="020F0502020204030204" pitchFamily="34" charset="0"/>
                <a:cs typeface="Open Sans" panose="020B0606030504020204" pitchFamily="34" charset="0"/>
              </a:rPr>
              <a:t>para-danza</a:t>
            </a:r>
            <a:r>
              <a:rPr lang="es-MX" sz="2000" dirty="0">
                <a:effectLst/>
                <a:latin typeface="Ebrima" panose="02000000000000000000" pitchFamily="2" charset="0"/>
                <a:ea typeface="Calibri" panose="020F0502020204030204" pitchFamily="34" charset="0"/>
                <a:cs typeface="Open Sans" panose="020B0606030504020204" pitchFamily="34" charset="0"/>
              </a:rPr>
              <a:t> Deportiva, </a:t>
            </a:r>
            <a:r>
              <a:rPr lang="es-MX" sz="2000" dirty="0" err="1">
                <a:effectLst/>
                <a:latin typeface="Ebrima" panose="02000000000000000000" pitchFamily="2" charset="0"/>
                <a:ea typeface="Calibri" panose="020F0502020204030204" pitchFamily="34" charset="0"/>
                <a:cs typeface="Open Sans" panose="020B0606030504020204" pitchFamily="34" charset="0"/>
              </a:rPr>
              <a:t>para-natación</a:t>
            </a:r>
            <a:r>
              <a:rPr lang="es-MX" sz="2000" dirty="0">
                <a:effectLst/>
                <a:latin typeface="Ebrima" panose="02000000000000000000" pitchFamily="2" charset="0"/>
                <a:ea typeface="Calibri" panose="020F0502020204030204" pitchFamily="34" charset="0"/>
                <a:cs typeface="Open Sans" panose="020B0606030504020204" pitchFamily="34" charset="0"/>
              </a:rPr>
              <a:t>, </a:t>
            </a:r>
            <a:r>
              <a:rPr lang="es-MX" sz="2000" dirty="0" err="1">
                <a:effectLst/>
                <a:latin typeface="Ebrima" panose="02000000000000000000" pitchFamily="2" charset="0"/>
                <a:ea typeface="Calibri" panose="020F0502020204030204" pitchFamily="34" charset="0"/>
                <a:cs typeface="Open Sans" panose="020B0606030504020204" pitchFamily="34" charset="0"/>
              </a:rPr>
              <a:t>Bocia</a:t>
            </a:r>
            <a:r>
              <a:rPr lang="es-MX" sz="2000" dirty="0">
                <a:effectLst/>
                <a:latin typeface="Ebrima" panose="02000000000000000000" pitchFamily="2" charset="0"/>
                <a:ea typeface="Calibri" panose="020F0502020204030204" pitchFamily="34" charset="0"/>
                <a:cs typeface="Open Sans" panose="020B0606030504020204" pitchFamily="34" charset="0"/>
              </a:rPr>
              <a:t>, tenis de mesa y los clubes de basquetbol en silla de ruedas, Tae Kwon Do, Fútbol </a:t>
            </a:r>
            <a:r>
              <a:rPr lang="es-MX" sz="2000" dirty="0" err="1">
                <a:effectLst/>
                <a:latin typeface="Ebrima" panose="02000000000000000000" pitchFamily="2" charset="0"/>
                <a:ea typeface="Calibri" panose="020F0502020204030204" pitchFamily="34" charset="0"/>
                <a:cs typeface="Open Sans" panose="020B0606030504020204" pitchFamily="34" charset="0"/>
              </a:rPr>
              <a:t>down</a:t>
            </a:r>
            <a:r>
              <a:rPr lang="es-MX" sz="2000" dirty="0">
                <a:effectLst/>
                <a:latin typeface="Ebrima" panose="02000000000000000000" pitchFamily="2" charset="0"/>
                <a:ea typeface="Calibri" panose="020F0502020204030204" pitchFamily="34" charset="0"/>
                <a:cs typeface="Open Sans" panose="020B0606030504020204" pitchFamily="34" charset="0"/>
              </a:rPr>
              <a:t>, fútbol de sordos; actividades en las que participan 147 atletas con sus entrenamientos. Así también en coordinación con la Asociación del Centro de Equino Terapia Cancún, para llevar a cabo un programa gratuito de Equino Terapia para niños con discapacidad.</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Imagen 13">
            <a:extLst>
              <a:ext uri="{FF2B5EF4-FFF2-40B4-BE49-F238E27FC236}">
                <a16:creationId xmlns:a16="http://schemas.microsoft.com/office/drawing/2014/main" id="{3940BE2B-5559-6B01-8BB7-1D0917F6C607}"/>
              </a:ext>
            </a:extLst>
          </p:cNvPr>
          <p:cNvPicPr>
            <a:picLocks noChangeAspect="1"/>
          </p:cNvPicPr>
          <p:nvPr/>
        </p:nvPicPr>
        <p:blipFill>
          <a:blip r:embed="rId5"/>
          <a:stretch>
            <a:fillRect/>
          </a:stretch>
        </p:blipFill>
        <p:spPr>
          <a:xfrm>
            <a:off x="3461970" y="3429000"/>
            <a:ext cx="5454315" cy="3288792"/>
          </a:xfrm>
          <a:prstGeom prst="rect">
            <a:avLst/>
          </a:prstGeom>
        </p:spPr>
      </p:pic>
    </p:spTree>
    <p:extLst>
      <p:ext uri="{BB962C8B-B14F-4D97-AF65-F5344CB8AC3E}">
        <p14:creationId xmlns:p14="http://schemas.microsoft.com/office/powerpoint/2010/main" val="155752787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54805E-4087-AE1D-4206-1C0A6E050112}"/>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7EACE503-7971-3696-9083-97CE6EFE01C3}"/>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Selectivo Estatal Paralímpicos.</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0547B22-65B3-4F09-3129-846D358632B9}"/>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3CF6DBE0-BD0C-D29E-C521-6C2E0C38B4B3}"/>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8" name="CuadroTexto 7">
            <a:extLst>
              <a:ext uri="{FF2B5EF4-FFF2-40B4-BE49-F238E27FC236}">
                <a16:creationId xmlns:a16="http://schemas.microsoft.com/office/drawing/2014/main" id="{1B6A22BB-A6F1-A9A1-9D6C-B6BFC0FE97C8}"/>
              </a:ext>
            </a:extLst>
          </p:cNvPr>
          <p:cNvSpPr txBox="1"/>
          <p:nvPr/>
        </p:nvSpPr>
        <p:spPr>
          <a:xfrm>
            <a:off x="509251" y="1910281"/>
            <a:ext cx="10742681" cy="1063625"/>
          </a:xfrm>
          <a:prstGeom prst="rect">
            <a:avLst/>
          </a:prstGeom>
          <a:noFill/>
        </p:spPr>
        <p:txBody>
          <a:bodyPr wrap="square">
            <a:spAutoFit/>
          </a:bodyPr>
          <a:lstStyle/>
          <a:p>
            <a:pPr lvl="0" algn="just">
              <a:lnSpc>
                <a:spcPct val="107000"/>
              </a:lnSpc>
              <a:spcAft>
                <a:spcPts val="800"/>
              </a:spcAft>
              <a:tabLst>
                <a:tab pos="2806065" algn="ctr"/>
              </a:tabLst>
            </a:pPr>
            <a:r>
              <a:rPr lang="es-MX" sz="2000" b="1" dirty="0">
                <a:effectLst/>
                <a:latin typeface="Ebrima" panose="02000000000000000000" pitchFamily="2" charset="0"/>
                <a:ea typeface="Calibri" panose="020F0502020204030204" pitchFamily="34" charset="0"/>
                <a:cs typeface="Open Sans" panose="020B0606030504020204" pitchFamily="34" charset="0"/>
              </a:rPr>
              <a:t>Juegos Paralímpicos etapa Estatal.</a:t>
            </a:r>
            <a:r>
              <a:rPr lang="es-MX" sz="2000" dirty="0">
                <a:effectLst/>
                <a:latin typeface="Ebrima" panose="02000000000000000000" pitchFamily="2" charset="0"/>
                <a:ea typeface="Calibri" panose="020F0502020204030204" pitchFamily="34" charset="0"/>
                <a:cs typeface="Open Sans" panose="020B0606030504020204" pitchFamily="34" charset="0"/>
              </a:rPr>
              <a:t> Con el proceso municipal de la convocatoria Nacional de los Juegos </a:t>
            </a:r>
            <a:r>
              <a:rPr lang="es-MX" sz="2000" dirty="0" err="1">
                <a:effectLst/>
                <a:latin typeface="Ebrima" panose="02000000000000000000" pitchFamily="2" charset="0"/>
                <a:ea typeface="Calibri" panose="020F0502020204030204" pitchFamily="34" charset="0"/>
                <a:cs typeface="Open Sans" panose="020B0606030504020204" pitchFamily="34" charset="0"/>
              </a:rPr>
              <a:t>Paraolimpicos</a:t>
            </a:r>
            <a:r>
              <a:rPr lang="es-MX" sz="2000" dirty="0">
                <a:effectLst/>
                <a:latin typeface="Ebrima" panose="02000000000000000000" pitchFamily="2" charset="0"/>
                <a:ea typeface="Calibri" panose="020F0502020204030204" pitchFamily="34" charset="0"/>
                <a:cs typeface="Open Sans" panose="020B0606030504020204" pitchFamily="34" charset="0"/>
              </a:rPr>
              <a:t> CONADE surgen nuestros </a:t>
            </a:r>
            <a:r>
              <a:rPr lang="es-MX" sz="2000" b="1" dirty="0">
                <a:effectLst/>
                <a:latin typeface="Ebrima" panose="02000000000000000000" pitchFamily="2" charset="0"/>
                <a:ea typeface="Calibri" panose="020F0502020204030204" pitchFamily="34" charset="0"/>
                <a:cs typeface="Open Sans" panose="020B0606030504020204" pitchFamily="34" charset="0"/>
              </a:rPr>
              <a:t>120 seleccionados </a:t>
            </a:r>
            <a:r>
              <a:rPr lang="es-MX" sz="2000" dirty="0">
                <a:effectLst/>
                <a:latin typeface="Ebrima" panose="02000000000000000000" pitchFamily="2" charset="0"/>
                <a:ea typeface="Calibri" panose="020F0502020204030204" pitchFamily="34" charset="0"/>
                <a:cs typeface="Open Sans" panose="020B0606030504020204" pitchFamily="34" charset="0"/>
              </a:rPr>
              <a:t>que nos representaron en la etapa Estatal.</a:t>
            </a:r>
            <a:endParaRPr lang="es-MX"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Imagen 11">
            <a:extLst>
              <a:ext uri="{FF2B5EF4-FFF2-40B4-BE49-F238E27FC236}">
                <a16:creationId xmlns:a16="http://schemas.microsoft.com/office/drawing/2014/main" id="{021DD7A0-D421-F781-8708-F69F653F6C22}"/>
              </a:ext>
            </a:extLst>
          </p:cNvPr>
          <p:cNvPicPr>
            <a:picLocks noChangeAspect="1"/>
          </p:cNvPicPr>
          <p:nvPr/>
        </p:nvPicPr>
        <p:blipFill>
          <a:blip r:embed="rId5"/>
          <a:stretch>
            <a:fillRect/>
          </a:stretch>
        </p:blipFill>
        <p:spPr>
          <a:xfrm>
            <a:off x="1620253" y="3013808"/>
            <a:ext cx="8936448" cy="3673290"/>
          </a:xfrm>
          <a:prstGeom prst="rect">
            <a:avLst/>
          </a:prstGeom>
        </p:spPr>
      </p:pic>
    </p:spTree>
    <p:extLst>
      <p:ext uri="{BB962C8B-B14F-4D97-AF65-F5344CB8AC3E}">
        <p14:creationId xmlns:p14="http://schemas.microsoft.com/office/powerpoint/2010/main" val="99569428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24DBD-647F-D73E-5092-5818C98E0FCA}"/>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5B1CE2E5-413B-3B1D-6CD7-B44CC14FC25A}"/>
              </a:ext>
            </a:extLst>
          </p:cNvPr>
          <p:cNvSpPr txBox="1"/>
          <p:nvPr/>
        </p:nvSpPr>
        <p:spPr>
          <a:xfrm>
            <a:off x="3494682" y="547822"/>
            <a:ext cx="7570585"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EDAD4AE-1609-B103-B0BA-21C7644CCAB8}"/>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B16D9F41-9D68-3D6F-4DF5-33541BD1F3A2}"/>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8" name="CuadroTexto 7">
            <a:extLst>
              <a:ext uri="{FF2B5EF4-FFF2-40B4-BE49-F238E27FC236}">
                <a16:creationId xmlns:a16="http://schemas.microsoft.com/office/drawing/2014/main" id="{AD0D86CB-E220-699A-C8AB-0F516FD0B63C}"/>
              </a:ext>
            </a:extLst>
          </p:cNvPr>
          <p:cNvSpPr txBox="1"/>
          <p:nvPr/>
        </p:nvSpPr>
        <p:spPr>
          <a:xfrm>
            <a:off x="294977" y="1943539"/>
            <a:ext cx="5272955" cy="4524315"/>
          </a:xfrm>
          <a:prstGeom prst="rect">
            <a:avLst/>
          </a:prstGeom>
          <a:noFill/>
        </p:spPr>
        <p:txBody>
          <a:bodyPr wrap="square">
            <a:spAutoFit/>
          </a:bodyPr>
          <a:lstStyle/>
          <a:p>
            <a:pPr algn="just"/>
            <a:r>
              <a:rPr lang="es-MX" dirty="0"/>
              <a:t>Con la actividad de Rehabilitación y Rescate de Espacios Deportivos “</a:t>
            </a:r>
            <a:r>
              <a:rPr lang="es-MX" dirty="0" err="1"/>
              <a:t>RRED</a:t>
            </a:r>
            <a:r>
              <a:rPr lang="es-MX" dirty="0"/>
              <a:t>” con apoyo de los comités deportivos, promotores, entrenadores, deportistas, usuarios y vecinos que en colaboración con el personal del Instituto del Deporte se realiza limpieza, mantenimiento y pintura a 6 instalaciones deportivas, con cambio de tableros, porterías, redes nuevas, rotulación de logotipos y leyendas oficiales en Unidades deportivas de la SM 50, unidad deportiva de la SM 92, SM 93 San Antonio, SM 90. Además, se atendieron más áreas dentro de la misma instalación deportiva y otros espacios deportivos que requirieron servicios menores. 15 espacios deportivos atendidos en el trimestre, así también se pone pasto sintético en SM 96 y se cambian nuevos pastos en las canchas SM 103, SM 221, SM 236, SM 21, SM 248 y SM 238.</a:t>
            </a:r>
          </a:p>
        </p:txBody>
      </p:sp>
      <p:pic>
        <p:nvPicPr>
          <p:cNvPr id="9" name="Imagen 8">
            <a:extLst>
              <a:ext uri="{FF2B5EF4-FFF2-40B4-BE49-F238E27FC236}">
                <a16:creationId xmlns:a16="http://schemas.microsoft.com/office/drawing/2014/main" id="{03F09974-FC50-DD76-300B-1488A6FFDD15}"/>
              </a:ext>
            </a:extLst>
          </p:cNvPr>
          <p:cNvPicPr>
            <a:picLocks noChangeAspect="1"/>
          </p:cNvPicPr>
          <p:nvPr/>
        </p:nvPicPr>
        <p:blipFill>
          <a:blip r:embed="rId5"/>
          <a:stretch>
            <a:fillRect/>
          </a:stretch>
        </p:blipFill>
        <p:spPr>
          <a:xfrm>
            <a:off x="5587663" y="2369276"/>
            <a:ext cx="6309360" cy="3672840"/>
          </a:xfrm>
          <a:prstGeom prst="rect">
            <a:avLst/>
          </a:prstGeom>
        </p:spPr>
      </p:pic>
    </p:spTree>
    <p:extLst>
      <p:ext uri="{BB962C8B-B14F-4D97-AF65-F5344CB8AC3E}">
        <p14:creationId xmlns:p14="http://schemas.microsoft.com/office/powerpoint/2010/main" val="347863385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562E8E3-E8D7-0D2E-8A91-AE4267AD15A2}"/>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9946449F-BE6D-B900-56A5-04C3C7A6E245}"/>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Selectivo Estatal Paralímpicos.</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2CA24B29-E43E-DE0F-5332-020313E6121E}"/>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C2229434-30A8-D86C-82CC-3FA2F17A9218}"/>
              </a:ext>
            </a:extLst>
          </p:cNvPr>
          <p:cNvPicPr>
            <a:picLocks noChangeAspect="1"/>
          </p:cNvPicPr>
          <p:nvPr/>
        </p:nvPicPr>
        <p:blipFill>
          <a:blip r:embed="rId4"/>
          <a:stretch>
            <a:fillRect/>
          </a:stretch>
        </p:blipFill>
        <p:spPr>
          <a:xfrm>
            <a:off x="384684" y="1614381"/>
            <a:ext cx="11036027" cy="162579"/>
          </a:xfrm>
          <a:prstGeom prst="rect">
            <a:avLst/>
          </a:prstGeom>
        </p:spPr>
      </p:pic>
      <p:pic>
        <p:nvPicPr>
          <p:cNvPr id="4" name="Imagen 3">
            <a:extLst>
              <a:ext uri="{FF2B5EF4-FFF2-40B4-BE49-F238E27FC236}">
                <a16:creationId xmlns:a16="http://schemas.microsoft.com/office/drawing/2014/main" id="{A14E6F87-5FB9-A59B-AAE2-547C3E4E5F30}"/>
              </a:ext>
            </a:extLst>
          </p:cNvPr>
          <p:cNvPicPr>
            <a:picLocks noChangeAspect="1"/>
          </p:cNvPicPr>
          <p:nvPr/>
        </p:nvPicPr>
        <p:blipFill>
          <a:blip r:embed="rId5"/>
          <a:stretch>
            <a:fillRect/>
          </a:stretch>
        </p:blipFill>
        <p:spPr>
          <a:xfrm>
            <a:off x="389560" y="2077588"/>
            <a:ext cx="5593348" cy="4195011"/>
          </a:xfrm>
          <a:prstGeom prst="rect">
            <a:avLst/>
          </a:prstGeom>
        </p:spPr>
      </p:pic>
      <p:pic>
        <p:nvPicPr>
          <p:cNvPr id="9" name="Imagen 8">
            <a:extLst>
              <a:ext uri="{FF2B5EF4-FFF2-40B4-BE49-F238E27FC236}">
                <a16:creationId xmlns:a16="http://schemas.microsoft.com/office/drawing/2014/main" id="{06C80258-301C-6414-8E08-A8D011039704}"/>
              </a:ext>
            </a:extLst>
          </p:cNvPr>
          <p:cNvPicPr>
            <a:picLocks noChangeAspect="1"/>
          </p:cNvPicPr>
          <p:nvPr/>
        </p:nvPicPr>
        <p:blipFill>
          <a:blip r:embed="rId6"/>
          <a:stretch>
            <a:fillRect/>
          </a:stretch>
        </p:blipFill>
        <p:spPr>
          <a:xfrm>
            <a:off x="6176210" y="2077588"/>
            <a:ext cx="5593348" cy="4195011"/>
          </a:xfrm>
          <a:prstGeom prst="rect">
            <a:avLst/>
          </a:prstGeom>
        </p:spPr>
      </p:pic>
    </p:spTree>
    <p:extLst>
      <p:ext uri="{BB962C8B-B14F-4D97-AF65-F5344CB8AC3E}">
        <p14:creationId xmlns:p14="http://schemas.microsoft.com/office/powerpoint/2010/main" val="391082467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uadroTexto 36">
            <a:extLst>
              <a:ext uri="{FF2B5EF4-FFF2-40B4-BE49-F238E27FC236}">
                <a16:creationId xmlns:a16="http://schemas.microsoft.com/office/drawing/2014/main" id="{CC8BD34C-42EC-6345-9E2C-A04D5779E038}"/>
              </a:ext>
            </a:extLst>
          </p:cNvPr>
          <p:cNvSpPr txBox="1"/>
          <p:nvPr/>
        </p:nvSpPr>
        <p:spPr>
          <a:xfrm>
            <a:off x="2625006" y="5863135"/>
            <a:ext cx="2184957" cy="369332"/>
          </a:xfrm>
          <a:prstGeom prst="rect">
            <a:avLst/>
          </a:prstGeom>
          <a:noFill/>
        </p:spPr>
        <p:txBody>
          <a:bodyPr wrap="none" rtlCol="0">
            <a:spAutoFit/>
          </a:bodyPr>
          <a:lstStyle/>
          <a:p>
            <a:r>
              <a:rPr lang="es-MX" dirty="0"/>
              <a:t>tercer trimestre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477513" y="5863135"/>
            <a:ext cx="2276521" cy="369332"/>
          </a:xfrm>
          <a:prstGeom prst="rect">
            <a:avLst/>
          </a:prstGeom>
          <a:noFill/>
        </p:spPr>
        <p:txBody>
          <a:bodyPr wrap="none" rtlCol="0">
            <a:spAutoFit/>
          </a:bodyPr>
          <a:lstStyle/>
          <a:p>
            <a:r>
              <a:rPr lang="es-MX" dirty="0"/>
              <a:t>Cancún, Quintana Roo</a:t>
            </a:r>
          </a:p>
        </p:txBody>
      </p:sp>
      <p:pic>
        <p:nvPicPr>
          <p:cNvPr id="4" name="Imagen 3">
            <a:extLst>
              <a:ext uri="{FF2B5EF4-FFF2-40B4-BE49-F238E27FC236}">
                <a16:creationId xmlns:a16="http://schemas.microsoft.com/office/drawing/2014/main" id="{051FDDA6-3A4E-456C-67DA-46E2AAED5996}"/>
              </a:ext>
            </a:extLst>
          </p:cNvPr>
          <p:cNvPicPr>
            <a:picLocks noChangeAspect="1"/>
          </p:cNvPicPr>
          <p:nvPr/>
        </p:nvPicPr>
        <p:blipFill>
          <a:blip r:embed="rId2"/>
          <a:stretch>
            <a:fillRect/>
          </a:stretch>
        </p:blipFill>
        <p:spPr>
          <a:xfrm>
            <a:off x="1584712" y="678705"/>
            <a:ext cx="9022576" cy="1601507"/>
          </a:xfrm>
          <a:prstGeom prst="rect">
            <a:avLst/>
          </a:prstGeom>
        </p:spPr>
      </p:pic>
      <p:sp>
        <p:nvSpPr>
          <p:cNvPr id="10" name="CuadroTexto 9">
            <a:extLst>
              <a:ext uri="{FF2B5EF4-FFF2-40B4-BE49-F238E27FC236}">
                <a16:creationId xmlns:a16="http://schemas.microsoft.com/office/drawing/2014/main" id="{BA2A7ACD-4A58-198B-E255-8F686C75C462}"/>
              </a:ext>
            </a:extLst>
          </p:cNvPr>
          <p:cNvSpPr txBox="1"/>
          <p:nvPr/>
        </p:nvSpPr>
        <p:spPr>
          <a:xfrm>
            <a:off x="4634241" y="3130891"/>
            <a:ext cx="3085220" cy="692497"/>
          </a:xfrm>
          <a:prstGeom prst="rect">
            <a:avLst/>
          </a:prstGeom>
          <a:noFill/>
        </p:spPr>
        <p:txBody>
          <a:bodyPr wrap="square">
            <a:spAutoFit/>
          </a:bodyPr>
          <a:lstStyle/>
          <a:p>
            <a:r>
              <a:rPr lang="es-MX" sz="3900" dirty="0">
                <a:latin typeface="Ebrima" panose="02000000000000000000" pitchFamily="2" charset="0"/>
                <a:ea typeface="Ebrima" panose="02000000000000000000" pitchFamily="2" charset="0"/>
                <a:cs typeface="Ebrima" panose="02000000000000000000" pitchFamily="2" charset="0"/>
              </a:rPr>
              <a:t>GRACIAS</a:t>
            </a:r>
          </a:p>
        </p:txBody>
      </p:sp>
      <p:pic>
        <p:nvPicPr>
          <p:cNvPr id="2" name="Imagen 1">
            <a:extLst>
              <a:ext uri="{FF2B5EF4-FFF2-40B4-BE49-F238E27FC236}">
                <a16:creationId xmlns:a16="http://schemas.microsoft.com/office/drawing/2014/main" id="{9EAC141B-0ABF-8A2C-57E7-3C8CC404302D}"/>
              </a:ext>
            </a:extLst>
          </p:cNvPr>
          <p:cNvPicPr>
            <a:picLocks noChangeAspect="1"/>
          </p:cNvPicPr>
          <p:nvPr/>
        </p:nvPicPr>
        <p:blipFill>
          <a:blip r:embed="rId3"/>
          <a:stretch>
            <a:fillRect/>
          </a:stretch>
        </p:blipFill>
        <p:spPr>
          <a:xfrm>
            <a:off x="477513" y="6495151"/>
            <a:ext cx="11036027" cy="162579"/>
          </a:xfrm>
          <a:prstGeom prst="rect">
            <a:avLst/>
          </a:prstGeom>
        </p:spPr>
      </p:pic>
    </p:spTree>
    <p:extLst>
      <p:ext uri="{BB962C8B-B14F-4D97-AF65-F5344CB8AC3E}">
        <p14:creationId xmlns:p14="http://schemas.microsoft.com/office/powerpoint/2010/main" val="123481171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C4BE8-886D-2936-B763-6CBF365E2F89}"/>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D2050F5E-ADAE-1254-E821-A7BF019F86A4}"/>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46190BC5-318A-C828-E070-91F8181512C8}"/>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017DD2D9-E024-E601-4480-DE0A87CD93AE}"/>
              </a:ext>
            </a:extLst>
          </p:cNvPr>
          <p:cNvSpPr txBox="1"/>
          <p:nvPr/>
        </p:nvSpPr>
        <p:spPr>
          <a:xfrm>
            <a:off x="3143171" y="762881"/>
            <a:ext cx="8389835"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Cambio de pasto sintético</a:t>
            </a:r>
          </a:p>
        </p:txBody>
      </p:sp>
      <p:pic>
        <p:nvPicPr>
          <p:cNvPr id="9" name="Imagen 8">
            <a:extLst>
              <a:ext uri="{FF2B5EF4-FFF2-40B4-BE49-F238E27FC236}">
                <a16:creationId xmlns:a16="http://schemas.microsoft.com/office/drawing/2014/main" id="{A3F02054-72EE-8F65-13A5-276326881F00}"/>
              </a:ext>
            </a:extLst>
          </p:cNvPr>
          <p:cNvPicPr>
            <a:picLocks noChangeAspect="1"/>
          </p:cNvPicPr>
          <p:nvPr/>
        </p:nvPicPr>
        <p:blipFill>
          <a:blip r:embed="rId5"/>
          <a:stretch>
            <a:fillRect/>
          </a:stretch>
        </p:blipFill>
        <p:spPr>
          <a:xfrm>
            <a:off x="5625430" y="2085473"/>
            <a:ext cx="6198087" cy="3486424"/>
          </a:xfrm>
          <a:prstGeom prst="rect">
            <a:avLst/>
          </a:prstGeom>
        </p:spPr>
      </p:pic>
      <p:pic>
        <p:nvPicPr>
          <p:cNvPr id="12" name="Imagen 11">
            <a:extLst>
              <a:ext uri="{FF2B5EF4-FFF2-40B4-BE49-F238E27FC236}">
                <a16:creationId xmlns:a16="http://schemas.microsoft.com/office/drawing/2014/main" id="{CB16966B-14A3-4CFD-BA44-2570F8F5E149}"/>
              </a:ext>
            </a:extLst>
          </p:cNvPr>
          <p:cNvPicPr>
            <a:picLocks noChangeAspect="1"/>
          </p:cNvPicPr>
          <p:nvPr/>
        </p:nvPicPr>
        <p:blipFill>
          <a:blip r:embed="rId6"/>
          <a:stretch>
            <a:fillRect/>
          </a:stretch>
        </p:blipFill>
        <p:spPr>
          <a:xfrm>
            <a:off x="284663" y="2085473"/>
            <a:ext cx="5217779" cy="3486425"/>
          </a:xfrm>
          <a:prstGeom prst="rect">
            <a:avLst/>
          </a:prstGeom>
        </p:spPr>
      </p:pic>
    </p:spTree>
    <p:extLst>
      <p:ext uri="{BB962C8B-B14F-4D97-AF65-F5344CB8AC3E}">
        <p14:creationId xmlns:p14="http://schemas.microsoft.com/office/powerpoint/2010/main" val="85045878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610ED-8BA3-4435-18C3-320B95098522}"/>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85F07991-6D94-0C5B-D792-EE11ECCD2EFD}"/>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41B18871-DE97-6662-AB23-DA2A7F773E8B}"/>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DAD3A85F-0620-B618-D0C9-25C22C3C7875}"/>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8088EED0-BC60-6E72-5CAB-9FD49210C55A}"/>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CE390A0D-0E29-EBEF-577F-34CF77B7AF31}"/>
              </a:ext>
            </a:extLst>
          </p:cNvPr>
          <p:cNvSpPr txBox="1"/>
          <p:nvPr/>
        </p:nvSpPr>
        <p:spPr>
          <a:xfrm>
            <a:off x="3030876" y="547822"/>
            <a:ext cx="8389835" cy="89498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REGIÓN 90</a:t>
            </a:r>
          </a:p>
        </p:txBody>
      </p:sp>
      <p:pic>
        <p:nvPicPr>
          <p:cNvPr id="8" name="Imagen 7">
            <a:extLst>
              <a:ext uri="{FF2B5EF4-FFF2-40B4-BE49-F238E27FC236}">
                <a16:creationId xmlns:a16="http://schemas.microsoft.com/office/drawing/2014/main" id="{28058CCB-5B45-3B18-FD14-9062366653E1}"/>
              </a:ext>
            </a:extLst>
          </p:cNvPr>
          <p:cNvPicPr>
            <a:picLocks noChangeAspect="1"/>
          </p:cNvPicPr>
          <p:nvPr/>
        </p:nvPicPr>
        <p:blipFill>
          <a:blip r:embed="rId5"/>
          <a:stretch>
            <a:fillRect/>
          </a:stretch>
        </p:blipFill>
        <p:spPr>
          <a:xfrm>
            <a:off x="5902697" y="2323394"/>
            <a:ext cx="5315712" cy="3986784"/>
          </a:xfrm>
          <a:prstGeom prst="rect">
            <a:avLst/>
          </a:prstGeom>
        </p:spPr>
      </p:pic>
      <p:pic>
        <p:nvPicPr>
          <p:cNvPr id="10" name="Imagen 9">
            <a:extLst>
              <a:ext uri="{FF2B5EF4-FFF2-40B4-BE49-F238E27FC236}">
                <a16:creationId xmlns:a16="http://schemas.microsoft.com/office/drawing/2014/main" id="{372C6F3C-6BEA-B651-6FC0-6FBE857A28AE}"/>
              </a:ext>
            </a:extLst>
          </p:cNvPr>
          <p:cNvPicPr>
            <a:picLocks noChangeAspect="1"/>
          </p:cNvPicPr>
          <p:nvPr/>
        </p:nvPicPr>
        <p:blipFill>
          <a:blip r:embed="rId6"/>
          <a:stretch>
            <a:fillRect/>
          </a:stretch>
        </p:blipFill>
        <p:spPr>
          <a:xfrm>
            <a:off x="415655" y="2365514"/>
            <a:ext cx="5259552" cy="3944664"/>
          </a:xfrm>
          <a:prstGeom prst="rect">
            <a:avLst/>
          </a:prstGeom>
        </p:spPr>
      </p:pic>
    </p:spTree>
    <p:extLst>
      <p:ext uri="{BB962C8B-B14F-4D97-AF65-F5344CB8AC3E}">
        <p14:creationId xmlns:p14="http://schemas.microsoft.com/office/powerpoint/2010/main" val="21157225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1D3F-6C5D-53E1-855C-9978D83DA2F6}"/>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E7C9AB8F-533E-0D21-7B94-D186BEE44D6D}"/>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A5F85AF1-808E-2A58-2A5A-F24DC78AA002}"/>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772710CE-9936-5DF8-48FD-631434ADD110}"/>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2341ACD1-DCCE-1F34-5A2C-7E8C57768DC5}"/>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B855DC1B-6CC2-CD69-D960-45DD77C413CC}"/>
              </a:ext>
            </a:extLst>
          </p:cNvPr>
          <p:cNvSpPr txBox="1"/>
          <p:nvPr/>
        </p:nvSpPr>
        <p:spPr>
          <a:xfrm>
            <a:off x="3030876" y="547822"/>
            <a:ext cx="8389835" cy="894925"/>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REGIÓN 92</a:t>
            </a:r>
          </a:p>
        </p:txBody>
      </p:sp>
      <p:pic>
        <p:nvPicPr>
          <p:cNvPr id="8" name="Imagen 7">
            <a:extLst>
              <a:ext uri="{FF2B5EF4-FFF2-40B4-BE49-F238E27FC236}">
                <a16:creationId xmlns:a16="http://schemas.microsoft.com/office/drawing/2014/main" id="{AC21E94B-C74C-694A-AD64-95099DA567C1}"/>
              </a:ext>
            </a:extLst>
          </p:cNvPr>
          <p:cNvPicPr>
            <a:picLocks noChangeAspect="1"/>
          </p:cNvPicPr>
          <p:nvPr/>
        </p:nvPicPr>
        <p:blipFill>
          <a:blip r:embed="rId5"/>
          <a:stretch>
            <a:fillRect/>
          </a:stretch>
        </p:blipFill>
        <p:spPr>
          <a:xfrm>
            <a:off x="262646" y="2525746"/>
            <a:ext cx="6026657" cy="3057525"/>
          </a:xfrm>
          <a:prstGeom prst="rect">
            <a:avLst/>
          </a:prstGeom>
        </p:spPr>
      </p:pic>
      <p:pic>
        <p:nvPicPr>
          <p:cNvPr id="10" name="Imagen 9">
            <a:extLst>
              <a:ext uri="{FF2B5EF4-FFF2-40B4-BE49-F238E27FC236}">
                <a16:creationId xmlns:a16="http://schemas.microsoft.com/office/drawing/2014/main" id="{60B9159A-E860-D204-A59A-8D958CD6E21B}"/>
              </a:ext>
            </a:extLst>
          </p:cNvPr>
          <p:cNvPicPr>
            <a:picLocks noChangeAspect="1"/>
          </p:cNvPicPr>
          <p:nvPr/>
        </p:nvPicPr>
        <p:blipFill>
          <a:blip r:embed="rId6"/>
          <a:stretch>
            <a:fillRect/>
          </a:stretch>
        </p:blipFill>
        <p:spPr>
          <a:xfrm>
            <a:off x="6457950" y="2525746"/>
            <a:ext cx="5471404" cy="3074668"/>
          </a:xfrm>
          <a:prstGeom prst="rect">
            <a:avLst/>
          </a:prstGeom>
        </p:spPr>
      </p:pic>
    </p:spTree>
    <p:extLst>
      <p:ext uri="{BB962C8B-B14F-4D97-AF65-F5344CB8AC3E}">
        <p14:creationId xmlns:p14="http://schemas.microsoft.com/office/powerpoint/2010/main" val="23328232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A9561-AB99-EE1B-4026-0E9AC232D83B}"/>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DDD955FA-56A6-7561-B523-34E878490699}"/>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B92817F7-EAD6-78D6-E2F7-A37AF01493C8}"/>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3DF8BA04-C009-47F5-D6FE-CC59230E3057}"/>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99DA2A2D-665A-C761-312B-4F082990052C}"/>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2F5FC7EE-729E-BAF5-9BCD-5C718EC89C31}"/>
              </a:ext>
            </a:extLst>
          </p:cNvPr>
          <p:cNvSpPr txBox="1"/>
          <p:nvPr/>
        </p:nvSpPr>
        <p:spPr>
          <a:xfrm>
            <a:off x="3030876" y="547822"/>
            <a:ext cx="8389835" cy="89498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REGIÓN 93 SAN ANTONIO</a:t>
            </a:r>
          </a:p>
        </p:txBody>
      </p:sp>
      <p:pic>
        <p:nvPicPr>
          <p:cNvPr id="11" name="Imagen 10">
            <a:extLst>
              <a:ext uri="{FF2B5EF4-FFF2-40B4-BE49-F238E27FC236}">
                <a16:creationId xmlns:a16="http://schemas.microsoft.com/office/drawing/2014/main" id="{03436015-5D13-ADCD-8EDA-E34022660420}"/>
              </a:ext>
            </a:extLst>
          </p:cNvPr>
          <p:cNvPicPr>
            <a:picLocks noChangeAspect="1"/>
          </p:cNvPicPr>
          <p:nvPr/>
        </p:nvPicPr>
        <p:blipFill>
          <a:blip r:embed="rId5"/>
          <a:stretch>
            <a:fillRect/>
          </a:stretch>
        </p:blipFill>
        <p:spPr>
          <a:xfrm>
            <a:off x="6092704" y="2483266"/>
            <a:ext cx="5328007" cy="4101956"/>
          </a:xfrm>
          <a:prstGeom prst="rect">
            <a:avLst/>
          </a:prstGeom>
        </p:spPr>
      </p:pic>
      <p:pic>
        <p:nvPicPr>
          <p:cNvPr id="9" name="Imagen 8">
            <a:extLst>
              <a:ext uri="{FF2B5EF4-FFF2-40B4-BE49-F238E27FC236}">
                <a16:creationId xmlns:a16="http://schemas.microsoft.com/office/drawing/2014/main" id="{A330F0D1-C0F5-1512-32E2-41AAE34F5BC2}"/>
              </a:ext>
            </a:extLst>
          </p:cNvPr>
          <p:cNvPicPr>
            <a:picLocks noChangeAspect="1"/>
          </p:cNvPicPr>
          <p:nvPr/>
        </p:nvPicPr>
        <p:blipFill>
          <a:blip r:embed="rId6"/>
          <a:stretch>
            <a:fillRect/>
          </a:stretch>
        </p:blipFill>
        <p:spPr>
          <a:xfrm>
            <a:off x="433422" y="2483266"/>
            <a:ext cx="5469275" cy="4101956"/>
          </a:xfrm>
          <a:prstGeom prst="rect">
            <a:avLst/>
          </a:prstGeom>
        </p:spPr>
      </p:pic>
    </p:spTree>
    <p:extLst>
      <p:ext uri="{BB962C8B-B14F-4D97-AF65-F5344CB8AC3E}">
        <p14:creationId xmlns:p14="http://schemas.microsoft.com/office/powerpoint/2010/main" val="7493655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16F0D-A235-7A13-C65D-BE5FECAFA55C}"/>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5E8AE7BF-0617-CD52-EC21-44C20C5D530B}"/>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F83B27A4-A1E4-C5E8-6F6B-3F168403CB2E}"/>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22762652-15A4-75FE-3FA3-C76F48DFCF38}"/>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A96A2DC3-D9E1-F318-0E9E-345C3360C70F}"/>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A109155B-B002-B4B3-0FD7-00FCFE3AE14D}"/>
              </a:ext>
            </a:extLst>
          </p:cNvPr>
          <p:cNvSpPr txBox="1"/>
          <p:nvPr/>
        </p:nvSpPr>
        <p:spPr>
          <a:xfrm>
            <a:off x="3051425" y="599192"/>
            <a:ext cx="8270695"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50 SAN ANGEL</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4AA1CF3C-CAE3-AD7C-18B7-555BA384602F}"/>
              </a:ext>
            </a:extLst>
          </p:cNvPr>
          <p:cNvPicPr>
            <a:picLocks noChangeAspect="1"/>
          </p:cNvPicPr>
          <p:nvPr/>
        </p:nvPicPr>
        <p:blipFill>
          <a:blip r:embed="rId5"/>
          <a:stretch>
            <a:fillRect/>
          </a:stretch>
        </p:blipFill>
        <p:spPr>
          <a:xfrm>
            <a:off x="384684" y="2517362"/>
            <a:ext cx="5101716" cy="3826287"/>
          </a:xfrm>
          <a:prstGeom prst="rect">
            <a:avLst/>
          </a:prstGeom>
        </p:spPr>
      </p:pic>
      <p:pic>
        <p:nvPicPr>
          <p:cNvPr id="10" name="Imagen 9">
            <a:extLst>
              <a:ext uri="{FF2B5EF4-FFF2-40B4-BE49-F238E27FC236}">
                <a16:creationId xmlns:a16="http://schemas.microsoft.com/office/drawing/2014/main" id="{67E3908C-2A4D-75B6-91AC-58AB46F0A33E}"/>
              </a:ext>
            </a:extLst>
          </p:cNvPr>
          <p:cNvPicPr>
            <a:picLocks noChangeAspect="1"/>
          </p:cNvPicPr>
          <p:nvPr/>
        </p:nvPicPr>
        <p:blipFill>
          <a:blip r:embed="rId6"/>
          <a:stretch>
            <a:fillRect/>
          </a:stretch>
        </p:blipFill>
        <p:spPr>
          <a:xfrm>
            <a:off x="5765071" y="2525039"/>
            <a:ext cx="5101716" cy="3826287"/>
          </a:xfrm>
          <a:prstGeom prst="rect">
            <a:avLst/>
          </a:prstGeom>
        </p:spPr>
      </p:pic>
    </p:spTree>
    <p:extLst>
      <p:ext uri="{BB962C8B-B14F-4D97-AF65-F5344CB8AC3E}">
        <p14:creationId xmlns:p14="http://schemas.microsoft.com/office/powerpoint/2010/main" val="358078663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Imagen 12" descr="Logotipo, nombre de la empresa&#10;&#10;Descripción generada automáticamente">
            <a:extLst>
              <a:ext uri="{FF2B5EF4-FFF2-40B4-BE49-F238E27FC236}">
                <a16:creationId xmlns:a16="http://schemas.microsoft.com/office/drawing/2014/main" id="{C2227520-B273-E767-BE78-7C0476A661AA}"/>
              </a:ext>
            </a:extLst>
          </p:cNvPr>
          <p:cNvPicPr>
            <a:picLocks noChangeAspect="1"/>
          </p:cNvPicPr>
          <p:nvPr/>
        </p:nvPicPr>
        <p:blipFill>
          <a:blip r:embed="rId3">
            <a:alphaModFix amt="30000"/>
          </a:blip>
          <a:stretch>
            <a:fillRect/>
          </a:stretch>
        </p:blipFill>
        <p:spPr>
          <a:xfrm>
            <a:off x="355151" y="272333"/>
            <a:ext cx="2096771" cy="1015569"/>
          </a:xfrm>
          <a:prstGeom prst="rect">
            <a:avLst/>
          </a:prstGeom>
        </p:spPr>
      </p:pic>
      <p:sp>
        <p:nvSpPr>
          <p:cNvPr id="4" name="CuadroTexto 3">
            <a:extLst>
              <a:ext uri="{FF2B5EF4-FFF2-40B4-BE49-F238E27FC236}">
                <a16:creationId xmlns:a16="http://schemas.microsoft.com/office/drawing/2014/main" id="{C4469BC1-287B-0542-35BA-1BFCBECC65C6}"/>
              </a:ext>
            </a:extLst>
          </p:cNvPr>
          <p:cNvSpPr txBox="1"/>
          <p:nvPr/>
        </p:nvSpPr>
        <p:spPr>
          <a:xfrm>
            <a:off x="3049314" y="272332"/>
            <a:ext cx="8489095" cy="460767"/>
          </a:xfrm>
          <a:prstGeom prst="rect">
            <a:avLst/>
          </a:prstGeom>
          <a:noFill/>
        </p:spPr>
        <p:txBody>
          <a:bodyPr wrap="square">
            <a:spAutoFit/>
          </a:bodyPr>
          <a:lstStyle/>
          <a:p>
            <a:pPr algn="ctr">
              <a:lnSpc>
                <a:spcPct val="107000"/>
              </a:lnSpc>
              <a:spcAft>
                <a:spcPts val="800"/>
              </a:spcAft>
            </a:pPr>
            <a:r>
              <a:rPr lang="pt-BR" sz="2400" b="1" dirty="0">
                <a:latin typeface="Ebrima" panose="02000000000000000000" pitchFamily="2" charset="0"/>
                <a:ea typeface="Ebrima" panose="02000000000000000000" pitchFamily="2" charset="0"/>
                <a:cs typeface="Ebrima" panose="02000000000000000000" pitchFamily="2" charset="0"/>
              </a:rPr>
              <a:t>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endParaRPr lang="pt-BR" sz="2400" b="1" dirty="0">
              <a:latin typeface="Ebrima" panose="02000000000000000000" pitchFamily="2" charset="0"/>
              <a:ea typeface="Ebrima" panose="02000000000000000000" pitchFamily="2" charset="0"/>
              <a:cs typeface="Ebrima" panose="02000000000000000000" pitchFamily="2" charset="0"/>
            </a:endParaRPr>
          </a:p>
        </p:txBody>
      </p:sp>
      <p:pic>
        <p:nvPicPr>
          <p:cNvPr id="2" name="Imagen 1">
            <a:extLst>
              <a:ext uri="{FF2B5EF4-FFF2-40B4-BE49-F238E27FC236}">
                <a16:creationId xmlns:a16="http://schemas.microsoft.com/office/drawing/2014/main" id="{3A371FE0-D201-6500-740F-66C9DB6169A7}"/>
              </a:ext>
            </a:extLst>
          </p:cNvPr>
          <p:cNvPicPr>
            <a:picLocks noChangeAspect="1"/>
          </p:cNvPicPr>
          <p:nvPr/>
        </p:nvPicPr>
        <p:blipFill>
          <a:blip r:embed="rId4"/>
          <a:stretch>
            <a:fillRect/>
          </a:stretch>
        </p:blipFill>
        <p:spPr>
          <a:xfrm>
            <a:off x="355151" y="1388089"/>
            <a:ext cx="11034716" cy="158511"/>
          </a:xfrm>
          <a:prstGeom prst="rect">
            <a:avLst/>
          </a:prstGeom>
        </p:spPr>
      </p:pic>
      <p:sp>
        <p:nvSpPr>
          <p:cNvPr id="6" name="CuadroTexto 5">
            <a:extLst>
              <a:ext uri="{FF2B5EF4-FFF2-40B4-BE49-F238E27FC236}">
                <a16:creationId xmlns:a16="http://schemas.microsoft.com/office/drawing/2014/main" id="{7233E8C4-FD17-D5EF-219F-DD4B8D82A773}"/>
              </a:ext>
            </a:extLst>
          </p:cNvPr>
          <p:cNvSpPr txBox="1"/>
          <p:nvPr/>
        </p:nvSpPr>
        <p:spPr>
          <a:xfrm>
            <a:off x="699391" y="1757957"/>
            <a:ext cx="10690476" cy="1591911"/>
          </a:xfrm>
          <a:prstGeom prst="rect">
            <a:avLst/>
          </a:prstGeom>
          <a:noFill/>
        </p:spPr>
        <p:txBody>
          <a:bodyPr wrap="square">
            <a:spAutoFit/>
          </a:bodyPr>
          <a:lstStyle/>
          <a:p>
            <a:pPr algn="just">
              <a:lnSpc>
                <a:spcPct val="110000"/>
              </a:lnSpc>
              <a:spcBef>
                <a:spcPts val="600"/>
              </a:spcBef>
              <a:spcAft>
                <a:spcPts val="1000"/>
              </a:spcAft>
            </a:pPr>
            <a:r>
              <a:rPr lang="es-MX" dirty="0">
                <a:effectLst/>
                <a:latin typeface="Ebrima" panose="02000000000000000000" pitchFamily="2" charset="0"/>
                <a:ea typeface="STXinwei" panose="02010800040101010101" pitchFamily="2" charset="-122"/>
                <a:cs typeface="Open Sans" panose="020B0606030504020204" pitchFamily="34" charset="0"/>
              </a:rPr>
              <a:t>Apoyos en incentivos a talentos deportivos. En el período que se presenta se beneficiaron integrantes de equipos y participantes de eventos deportivos con apoyos en especie (balones, uniformes, trofeos, equipo deportivo, transportación) e incentivos en efectivo de julio a septiembre 2025 se han apoyado a las disciplinas de </a:t>
            </a:r>
            <a:r>
              <a:rPr lang="es-MX" dirty="0" err="1">
                <a:effectLst/>
                <a:latin typeface="Ebrima" panose="02000000000000000000" pitchFamily="2" charset="0"/>
                <a:ea typeface="STXinwei" panose="02010800040101010101" pitchFamily="2" charset="-122"/>
                <a:cs typeface="Open Sans" panose="020B0606030504020204" pitchFamily="34" charset="0"/>
              </a:rPr>
              <a:t>Fisicoconstructivismo</a:t>
            </a:r>
            <a:r>
              <a:rPr lang="es-MX" dirty="0">
                <a:effectLst/>
                <a:latin typeface="Ebrima" panose="02000000000000000000" pitchFamily="2" charset="0"/>
                <a:ea typeface="STXinwei" panose="02010800040101010101" pitchFamily="2" charset="-122"/>
                <a:cs typeface="Open Sans" panose="020B0606030504020204" pitchFamily="34" charset="0"/>
              </a:rPr>
              <a:t> 5, Fútbol 42, basquetbol 65, Lucha libre 20, aguas abiertas 1, patinaje 5, judo 1, Kickboxing 1. </a:t>
            </a:r>
            <a:r>
              <a:rPr lang="es-MX" b="1" dirty="0">
                <a:effectLst/>
                <a:latin typeface="Ebrima" panose="02000000000000000000" pitchFamily="2" charset="0"/>
                <a:ea typeface="STXinwei" panose="02010800040101010101" pitchFamily="2" charset="-122"/>
                <a:cs typeface="Open Sans" panose="020B0606030504020204" pitchFamily="34" charset="0"/>
              </a:rPr>
              <a:t>Total 638 beneficiados directamente</a:t>
            </a:r>
            <a:r>
              <a:rPr lang="es-MX" dirty="0">
                <a:effectLst/>
                <a:latin typeface="Ebrima" panose="02000000000000000000" pitchFamily="2" charset="0"/>
                <a:ea typeface="STXinwei" panose="02010800040101010101" pitchFamily="2" charset="-122"/>
                <a:cs typeface="Open Sans" panose="020B0606030504020204" pitchFamily="34" charset="0"/>
              </a:rPr>
              <a:t>.</a:t>
            </a:r>
            <a:endParaRPr lang="es-MX" dirty="0">
              <a:latin typeface="Ebrima" panose="02000000000000000000" pitchFamily="2" charset="0"/>
              <a:ea typeface="STXinwei" panose="02010800040101010101" pitchFamily="2" charset="-122"/>
              <a:cs typeface="Open Sans" panose="020B0606030504020204" pitchFamily="34" charset="0"/>
            </a:endParaRPr>
          </a:p>
        </p:txBody>
      </p:sp>
      <p:pic>
        <p:nvPicPr>
          <p:cNvPr id="5" name="Imagen 4">
            <a:extLst>
              <a:ext uri="{FF2B5EF4-FFF2-40B4-BE49-F238E27FC236}">
                <a16:creationId xmlns:a16="http://schemas.microsoft.com/office/drawing/2014/main" id="{D6BBEAE3-61E6-145D-D155-D78C89B61DAF}"/>
              </a:ext>
            </a:extLst>
          </p:cNvPr>
          <p:cNvPicPr>
            <a:picLocks noChangeAspect="1"/>
          </p:cNvPicPr>
          <p:nvPr/>
        </p:nvPicPr>
        <p:blipFill>
          <a:blip r:embed="rId5"/>
          <a:stretch>
            <a:fillRect/>
          </a:stretch>
        </p:blipFill>
        <p:spPr>
          <a:xfrm>
            <a:off x="917883" y="3422058"/>
            <a:ext cx="2352174" cy="3136232"/>
          </a:xfrm>
          <a:prstGeom prst="rect">
            <a:avLst/>
          </a:prstGeom>
        </p:spPr>
      </p:pic>
      <p:pic>
        <p:nvPicPr>
          <p:cNvPr id="8" name="Imagen 7">
            <a:extLst>
              <a:ext uri="{FF2B5EF4-FFF2-40B4-BE49-F238E27FC236}">
                <a16:creationId xmlns:a16="http://schemas.microsoft.com/office/drawing/2014/main" id="{D316793D-37A9-84C6-4F98-7900091AE9D9}"/>
              </a:ext>
            </a:extLst>
          </p:cNvPr>
          <p:cNvPicPr>
            <a:picLocks noChangeAspect="1"/>
          </p:cNvPicPr>
          <p:nvPr/>
        </p:nvPicPr>
        <p:blipFill>
          <a:blip r:embed="rId6"/>
          <a:stretch>
            <a:fillRect/>
          </a:stretch>
        </p:blipFill>
        <p:spPr>
          <a:xfrm>
            <a:off x="6074661" y="3462805"/>
            <a:ext cx="2342147" cy="3122863"/>
          </a:xfrm>
          <a:prstGeom prst="rect">
            <a:avLst/>
          </a:prstGeom>
        </p:spPr>
      </p:pic>
      <p:pic>
        <p:nvPicPr>
          <p:cNvPr id="10" name="Imagen 9">
            <a:extLst>
              <a:ext uri="{FF2B5EF4-FFF2-40B4-BE49-F238E27FC236}">
                <a16:creationId xmlns:a16="http://schemas.microsoft.com/office/drawing/2014/main" id="{003628D6-D912-9EF6-8CA1-C59F5C0FB4AD}"/>
              </a:ext>
            </a:extLst>
          </p:cNvPr>
          <p:cNvPicPr>
            <a:picLocks noChangeAspect="1"/>
          </p:cNvPicPr>
          <p:nvPr/>
        </p:nvPicPr>
        <p:blipFill>
          <a:blip r:embed="rId7"/>
          <a:stretch>
            <a:fillRect/>
          </a:stretch>
        </p:blipFill>
        <p:spPr>
          <a:xfrm>
            <a:off x="8673961" y="3449436"/>
            <a:ext cx="2352174" cy="3136232"/>
          </a:xfrm>
          <a:prstGeom prst="rect">
            <a:avLst/>
          </a:prstGeom>
        </p:spPr>
      </p:pic>
      <p:pic>
        <p:nvPicPr>
          <p:cNvPr id="12" name="Imagen 11">
            <a:extLst>
              <a:ext uri="{FF2B5EF4-FFF2-40B4-BE49-F238E27FC236}">
                <a16:creationId xmlns:a16="http://schemas.microsoft.com/office/drawing/2014/main" id="{7B7836BE-61DA-AB11-ECCD-22B395835ACC}"/>
              </a:ext>
            </a:extLst>
          </p:cNvPr>
          <p:cNvPicPr>
            <a:picLocks noChangeAspect="1"/>
          </p:cNvPicPr>
          <p:nvPr/>
        </p:nvPicPr>
        <p:blipFill>
          <a:blip r:embed="rId8"/>
          <a:stretch>
            <a:fillRect/>
          </a:stretch>
        </p:blipFill>
        <p:spPr>
          <a:xfrm>
            <a:off x="3472209" y="3429000"/>
            <a:ext cx="2352174" cy="3136232"/>
          </a:xfrm>
          <a:prstGeom prst="rect">
            <a:avLst/>
          </a:prstGeom>
        </p:spPr>
      </p:pic>
    </p:spTree>
    <p:extLst>
      <p:ext uri="{BB962C8B-B14F-4D97-AF65-F5344CB8AC3E}">
        <p14:creationId xmlns:p14="http://schemas.microsoft.com/office/powerpoint/2010/main" val="2494158239"/>
      </p:ext>
    </p:extLst>
  </p:cSld>
  <p:clrMapOvr>
    <a:masterClrMapping/>
  </p:clrMapOvr>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74"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DAF509-F44A-4B38-BCEA-9C8B8272D109}">
  <we:reference id="wa104381909" version="3.12.0.0" store="es-ES" storeType="OMEX"/>
  <we:alternateReferences>
    <we:reference id="wa104381909" version="3.12.0.0" store="wa104381909"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2013 - 2022 Theme</Template>
  <TotalTime>17039</TotalTime>
  <Words>1257</Words>
  <Application>Microsoft Office PowerPoint</Application>
  <PresentationFormat>Panorámica</PresentationFormat>
  <Paragraphs>86</Paragraphs>
  <Slides>31</Slides>
  <Notes>19</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31</vt:i4>
      </vt:variant>
    </vt:vector>
  </HeadingPairs>
  <TitlesOfParts>
    <vt:vector size="39" baseType="lpstr">
      <vt:lpstr>Arial</vt:lpstr>
      <vt:lpstr>Arial Black</vt:lpstr>
      <vt:lpstr>Calibri</vt:lpstr>
      <vt:lpstr>Calibri Light</vt:lpstr>
      <vt:lpstr>Century Schoolbook</vt:lpstr>
      <vt:lpstr>Constantia</vt:lpstr>
      <vt:lpstr>Ebrima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Velázquez</dc:creator>
  <cp:lastModifiedBy>Deporte Carlos Velázquez</cp:lastModifiedBy>
  <cp:revision>794</cp:revision>
  <cp:lastPrinted>2022-08-09T15:08:40Z</cp:lastPrinted>
  <dcterms:created xsi:type="dcterms:W3CDTF">2021-04-16T16:11:05Z</dcterms:created>
  <dcterms:modified xsi:type="dcterms:W3CDTF">2025-10-22T18:03:28Z</dcterms:modified>
</cp:coreProperties>
</file>